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2"/>
  </p:notesMasterIdLst>
  <p:sldIdLst>
    <p:sldId id="256" r:id="rId2"/>
    <p:sldId id="258" r:id="rId3"/>
    <p:sldId id="263" r:id="rId4"/>
    <p:sldId id="257" r:id="rId5"/>
    <p:sldId id="299" r:id="rId6"/>
    <p:sldId id="264" r:id="rId7"/>
    <p:sldId id="287" r:id="rId8"/>
    <p:sldId id="293" r:id="rId9"/>
    <p:sldId id="261" r:id="rId10"/>
    <p:sldId id="294" r:id="rId11"/>
    <p:sldId id="295" r:id="rId12"/>
    <p:sldId id="296" r:id="rId13"/>
    <p:sldId id="297" r:id="rId14"/>
    <p:sldId id="298" r:id="rId15"/>
    <p:sldId id="26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2" r:id="rId24"/>
    <p:sldId id="281" r:id="rId25"/>
    <p:sldId id="282" r:id="rId26"/>
    <p:sldId id="269" r:id="rId27"/>
    <p:sldId id="283" r:id="rId28"/>
    <p:sldId id="284" r:id="rId29"/>
    <p:sldId id="285" r:id="rId30"/>
    <p:sldId id="286" r:id="rId31"/>
    <p:sldId id="259" r:id="rId32"/>
    <p:sldId id="288" r:id="rId33"/>
    <p:sldId id="290" r:id="rId34"/>
    <p:sldId id="300" r:id="rId35"/>
    <p:sldId id="291" r:id="rId36"/>
    <p:sldId id="270" r:id="rId37"/>
    <p:sldId id="271" r:id="rId38"/>
    <p:sldId id="272" r:id="rId39"/>
    <p:sldId id="273" r:id="rId40"/>
    <p:sldId id="29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  <a:srgbClr val="C55A11"/>
    <a:srgbClr val="F5D9CC"/>
    <a:srgbClr val="FAEDE7"/>
    <a:srgbClr val="8E4221"/>
    <a:srgbClr val="CFD5EA"/>
    <a:srgbClr val="E9EBF5"/>
    <a:srgbClr val="FFD966"/>
    <a:srgbClr val="B9A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21173E-BECD-4A00-880E-BA74306A4BD4}" v="2" dt="2023-05-23T21:27:17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석영선" userId="5635ca12-d717-42cb-a980-f8130e0e4075" providerId="ADAL" clId="{4C21173E-BECD-4A00-880E-BA74306A4BD4}"/>
    <pc:docChg chg="undo custSel modSld">
      <pc:chgData name="석영선" userId="5635ca12-d717-42cb-a980-f8130e0e4075" providerId="ADAL" clId="{4C21173E-BECD-4A00-880E-BA74306A4BD4}" dt="2023-05-23T21:27:41.761" v="10" actId="207"/>
      <pc:docMkLst>
        <pc:docMk/>
      </pc:docMkLst>
      <pc:sldChg chg="delSp modSp mod">
        <pc:chgData name="석영선" userId="5635ca12-d717-42cb-a980-f8130e0e4075" providerId="ADAL" clId="{4C21173E-BECD-4A00-880E-BA74306A4BD4}" dt="2023-05-23T21:27:41.761" v="10" actId="207"/>
        <pc:sldMkLst>
          <pc:docMk/>
          <pc:sldMk cId="1323501282" sldId="263"/>
        </pc:sldMkLst>
        <pc:spChg chg="del">
          <ac:chgData name="석영선" userId="5635ca12-d717-42cb-a980-f8130e0e4075" providerId="ADAL" clId="{4C21173E-BECD-4A00-880E-BA74306A4BD4}" dt="2023-05-23T21:26:51.443" v="4" actId="478"/>
          <ac:spMkLst>
            <pc:docMk/>
            <pc:sldMk cId="1323501282" sldId="263"/>
            <ac:spMk id="2" creationId="{B689A8FA-648A-BAA3-BFE2-D9431A973F2C}"/>
          </ac:spMkLst>
        </pc:spChg>
        <pc:spChg chg="del">
          <ac:chgData name="석영선" userId="5635ca12-d717-42cb-a980-f8130e0e4075" providerId="ADAL" clId="{4C21173E-BECD-4A00-880E-BA74306A4BD4}" dt="2023-05-23T21:26:53.815" v="5" actId="478"/>
          <ac:spMkLst>
            <pc:docMk/>
            <pc:sldMk cId="1323501282" sldId="263"/>
            <ac:spMk id="3" creationId="{7C67DA00-177F-8CE4-0405-6199630890F9}"/>
          </ac:spMkLst>
        </pc:spChg>
        <pc:spChg chg="del">
          <ac:chgData name="석영선" userId="5635ca12-d717-42cb-a980-f8130e0e4075" providerId="ADAL" clId="{4C21173E-BECD-4A00-880E-BA74306A4BD4}" dt="2023-05-23T21:26:51.443" v="4" actId="478"/>
          <ac:spMkLst>
            <pc:docMk/>
            <pc:sldMk cId="1323501282" sldId="263"/>
            <ac:spMk id="5" creationId="{8C9EAAF9-23D7-2560-5561-EAE475B3EBA3}"/>
          </ac:spMkLst>
        </pc:spChg>
        <pc:spChg chg="del">
          <ac:chgData name="석영선" userId="5635ca12-d717-42cb-a980-f8130e0e4075" providerId="ADAL" clId="{4C21173E-BECD-4A00-880E-BA74306A4BD4}" dt="2023-05-23T21:26:51.443" v="4" actId="478"/>
          <ac:spMkLst>
            <pc:docMk/>
            <pc:sldMk cId="1323501282" sldId="263"/>
            <ac:spMk id="7" creationId="{BB8F1390-43A0-470F-D680-11D048F00A3C}"/>
          </ac:spMkLst>
        </pc:spChg>
        <pc:spChg chg="del">
          <ac:chgData name="석영선" userId="5635ca12-d717-42cb-a980-f8130e0e4075" providerId="ADAL" clId="{4C21173E-BECD-4A00-880E-BA74306A4BD4}" dt="2023-05-23T21:26:51.443" v="4" actId="478"/>
          <ac:spMkLst>
            <pc:docMk/>
            <pc:sldMk cId="1323501282" sldId="263"/>
            <ac:spMk id="8" creationId="{7457BBE9-3157-DDFC-0A0C-F8BB63FC2AF3}"/>
          </ac:spMkLst>
        </pc:spChg>
        <pc:graphicFrameChg chg="mod modGraphic">
          <ac:chgData name="석영선" userId="5635ca12-d717-42cb-a980-f8130e0e4075" providerId="ADAL" clId="{4C21173E-BECD-4A00-880E-BA74306A4BD4}" dt="2023-05-23T21:27:41.761" v="10" actId="207"/>
          <ac:graphicFrameMkLst>
            <pc:docMk/>
            <pc:sldMk cId="1323501282" sldId="263"/>
            <ac:graphicFrameMk id="4" creationId="{75FFA8DF-3D73-8E59-B01D-8887F75AE8D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8957B-F9B6-4B62-A4C6-BD3994F99AC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C6435-B1DB-4EBA-A28F-C0126B0A1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58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54AC1-BD0B-4274-BE0C-58B0ED6CC3C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6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6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668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31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3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19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3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1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701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7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FECF82C-7CA5-42D7-A6BB-53B9088532E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E709F2-5696-4396-B526-0385EC97A8C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E1CC5-EAEE-C149-C1B1-3756E60DD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2906"/>
            <a:ext cx="9144000" cy="2067057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2023 Capstone Project</a:t>
            </a:r>
            <a:br>
              <a:rPr lang="ko-KR" altLang="en-US" sz="3600" dirty="0"/>
            </a:br>
            <a:br>
              <a:rPr lang="en-US" altLang="ko-KR" sz="3600" dirty="0"/>
            </a:br>
            <a:r>
              <a:rPr lang="ko-KR" altLang="en-US" sz="4400" dirty="0"/>
              <a:t>실내외 식음료 배송 </a:t>
            </a:r>
            <a:r>
              <a:rPr lang="en-US" altLang="ko-KR" sz="4400" dirty="0"/>
              <a:t>AMR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9EF7BB-641B-974E-8930-13DB2763D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380"/>
            <a:ext cx="9144000" cy="2382473"/>
          </a:xfrm>
        </p:spPr>
        <p:txBody>
          <a:bodyPr/>
          <a:lstStyle/>
          <a:p>
            <a:r>
              <a:rPr lang="en-US" altLang="ko-KR" sz="2400" dirty="0"/>
              <a:t>(Rocker-Bogie </a:t>
            </a:r>
            <a:r>
              <a:rPr lang="ko-KR" altLang="en-US" sz="2400" dirty="0"/>
              <a:t>메커니즘 기반 야외 배달 로봇</a:t>
            </a:r>
            <a:r>
              <a:rPr lang="en-US" altLang="ko-KR" sz="2400" dirty="0"/>
              <a:t>)</a:t>
            </a:r>
            <a:endParaRPr lang="en-US" altLang="ko-KR" dirty="0"/>
          </a:p>
          <a:p>
            <a:endParaRPr lang="en-US" altLang="ko-KR" sz="2400" dirty="0"/>
          </a:p>
          <a:p>
            <a:endParaRPr lang="ko-KR" altLang="en-US" sz="2400" dirty="0"/>
          </a:p>
          <a:p>
            <a:r>
              <a:rPr lang="ko-KR" altLang="en-US" dirty="0"/>
              <a:t>송종헌</a:t>
            </a:r>
            <a:r>
              <a:rPr lang="en-US" altLang="ko-KR" dirty="0"/>
              <a:t>, </a:t>
            </a:r>
            <a:r>
              <a:rPr lang="ko-KR" altLang="en-US" dirty="0" err="1"/>
              <a:t>김강현</a:t>
            </a:r>
            <a:r>
              <a:rPr lang="en-US" altLang="ko-KR" dirty="0"/>
              <a:t>, </a:t>
            </a:r>
            <a:r>
              <a:rPr lang="ko-KR" altLang="en-US" dirty="0"/>
              <a:t>김민재</a:t>
            </a:r>
            <a:r>
              <a:rPr lang="en-US" altLang="ko-KR" dirty="0"/>
              <a:t>, </a:t>
            </a:r>
            <a:r>
              <a:rPr lang="ko-KR" altLang="en-US" dirty="0" err="1"/>
              <a:t>석영선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601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88F2C-CC53-3B67-7EA2-4DEE04A1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통신 관련 이슈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99CD19-67EF-6D88-869B-EF356485D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78905" y="1825624"/>
            <a:ext cx="6352674" cy="4879975"/>
          </a:xfrm>
        </p:spPr>
        <p:txBody>
          <a:bodyPr>
            <a:normAutofit/>
          </a:bodyPr>
          <a:lstStyle/>
          <a:p>
            <a:r>
              <a:rPr lang="ko-KR" altLang="en-US" dirty="0"/>
              <a:t>새로 로봇을 구성하면서 통신관련 이슈 발생 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ROS – </a:t>
            </a:r>
            <a:r>
              <a:rPr lang="ko-KR" altLang="en-US" dirty="0" err="1">
                <a:sym typeface="Wingdings" panose="05000000000000000000" pitchFamily="2" charset="2"/>
              </a:rPr>
              <a:t>문워커</a:t>
            </a:r>
            <a:r>
              <a:rPr lang="en-US" altLang="ko-KR" dirty="0">
                <a:sym typeface="Wingdings" panose="05000000000000000000" pitchFamily="2" charset="2"/>
              </a:rPr>
              <a:t>, ROS – </a:t>
            </a:r>
            <a:r>
              <a:rPr lang="ko-KR" altLang="en-US" dirty="0">
                <a:sym typeface="Wingdings" panose="05000000000000000000" pitchFamily="2" charset="2"/>
              </a:rPr>
              <a:t>라이다 센서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에서의 통신 문제 발생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sz="10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ROS – </a:t>
            </a:r>
            <a:r>
              <a:rPr lang="ko-KR" altLang="en-US" dirty="0" err="1">
                <a:sym typeface="Wingdings" panose="05000000000000000000" pitchFamily="2" charset="2"/>
              </a:rPr>
              <a:t>문워커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문워커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보드레이트</a:t>
            </a:r>
            <a:r>
              <a:rPr lang="ko-KR" altLang="en-US" dirty="0">
                <a:sym typeface="Wingdings" panose="05000000000000000000" pitchFamily="2" charset="2"/>
              </a:rPr>
              <a:t> 변경</a:t>
            </a:r>
            <a:r>
              <a:rPr lang="en-US" altLang="ko-KR" dirty="0">
                <a:sym typeface="Wingdings" panose="05000000000000000000" pitchFamily="2" charset="2"/>
              </a:rPr>
              <a:t>, ROS – </a:t>
            </a:r>
            <a:r>
              <a:rPr lang="ko-KR" altLang="en-US" dirty="0">
                <a:sym typeface="Wingdings" panose="05000000000000000000" pitchFamily="2" charset="2"/>
              </a:rPr>
              <a:t>라이다 센서 </a:t>
            </a:r>
            <a:r>
              <a:rPr lang="en-US" altLang="ko-KR" dirty="0">
                <a:sym typeface="Wingdings" panose="05000000000000000000" pitchFamily="2" charset="2"/>
              </a:rPr>
              <a:t>: ROS </a:t>
            </a:r>
            <a:r>
              <a:rPr lang="ko-KR" altLang="en-US" dirty="0">
                <a:sym typeface="Wingdings" panose="05000000000000000000" pitchFamily="2" charset="2"/>
              </a:rPr>
              <a:t>내에서의 </a:t>
            </a:r>
            <a:r>
              <a:rPr lang="ko-KR" altLang="en-US" dirty="0" err="1">
                <a:sym typeface="Wingdings" panose="05000000000000000000" pitchFamily="2" charset="2"/>
              </a:rPr>
              <a:t>라이다센서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보드레이트</a:t>
            </a:r>
            <a:r>
              <a:rPr lang="ko-KR" altLang="en-US" dirty="0">
                <a:sym typeface="Wingdings" panose="05000000000000000000" pitchFamily="2" charset="2"/>
              </a:rPr>
              <a:t> 확인후 변경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현재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라이다센서가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imu</a:t>
            </a:r>
            <a:r>
              <a:rPr lang="ko-KR" altLang="en-US" dirty="0">
                <a:sym typeface="Wingdings" panose="05000000000000000000" pitchFamily="2" charset="2"/>
              </a:rPr>
              <a:t>센서의 </a:t>
            </a:r>
            <a:r>
              <a:rPr lang="ko-KR" altLang="en-US" dirty="0" err="1">
                <a:sym typeface="Wingdings" panose="05000000000000000000" pitchFamily="2" charset="2"/>
              </a:rPr>
              <a:t>보드레이트만을</a:t>
            </a:r>
            <a:r>
              <a:rPr lang="ko-KR" altLang="en-US" dirty="0">
                <a:sym typeface="Wingdings" panose="05000000000000000000" pitchFamily="2" charset="2"/>
              </a:rPr>
              <a:t> 인식 </a:t>
            </a:r>
            <a:r>
              <a:rPr lang="en-US" altLang="ko-KR" dirty="0">
                <a:sym typeface="Wingdings" panose="05000000000000000000" pitchFamily="2" charset="2"/>
              </a:rPr>
              <a:t> imu </a:t>
            </a:r>
            <a:r>
              <a:rPr lang="ko-KR" altLang="en-US" dirty="0">
                <a:sym typeface="Wingdings" panose="05000000000000000000" pitchFamily="2" charset="2"/>
              </a:rPr>
              <a:t>센서의 </a:t>
            </a:r>
            <a:r>
              <a:rPr lang="ko-KR" altLang="en-US" dirty="0" err="1">
                <a:sym typeface="Wingdings" panose="05000000000000000000" pitchFamily="2" charset="2"/>
              </a:rPr>
              <a:t>보드레이드</a:t>
            </a:r>
            <a:r>
              <a:rPr lang="ko-KR" altLang="en-US" dirty="0">
                <a:sym typeface="Wingdings" panose="05000000000000000000" pitchFamily="2" charset="2"/>
              </a:rPr>
              <a:t> 변경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>
              <a:buFont typeface="Wingdings" panose="05000000000000000000" pitchFamily="2" charset="2"/>
              <a:buChar char="è"/>
            </a:pPr>
            <a:endParaRPr lang="ko-KR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9568AAF-114C-F0B8-788A-A874AD76A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15546320">
            <a:extLst>
              <a:ext uri="{FF2B5EF4-FFF2-40B4-BE49-F238E27FC236}">
                <a16:creationId xmlns:a16="http://schemas.microsoft.com/office/drawing/2014/main" id="{75631401-3C0E-DCB0-8EA8-12F37C331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" y="1825625"/>
            <a:ext cx="4683984" cy="337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76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2FF5C-A773-C755-0ED6-B1BA3166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카고</a:t>
            </a:r>
            <a:r>
              <a:rPr lang="ko-KR" altLang="en-US" dirty="0"/>
              <a:t> 제어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1EE111-AC61-8AF4-F979-7F7F13615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177337" cy="885491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카고</a:t>
            </a:r>
            <a:r>
              <a:rPr lang="ko-KR" altLang="en-US" sz="2400" dirty="0"/>
              <a:t> 제어의 경우</a:t>
            </a:r>
            <a:r>
              <a:rPr lang="en-US" altLang="ko-KR" sz="2400" dirty="0"/>
              <a:t>, imu</a:t>
            </a:r>
            <a:r>
              <a:rPr lang="ko-KR" altLang="en-US" sz="2400" dirty="0"/>
              <a:t>센서에서의 값을 이용해 제어를 하고자 함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258ACEF-6AC2-C5A3-1409-5F5735240D05}"/>
              </a:ext>
            </a:extLst>
          </p:cNvPr>
          <p:cNvSpPr txBox="1">
            <a:spLocks/>
          </p:cNvSpPr>
          <p:nvPr/>
        </p:nvSpPr>
        <p:spPr>
          <a:xfrm>
            <a:off x="838199" y="3001167"/>
            <a:ext cx="5181600" cy="2918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1) </a:t>
            </a:r>
            <a:r>
              <a:rPr lang="ko-KR" altLang="en-US" sz="2400" dirty="0"/>
              <a:t>기존 </a:t>
            </a:r>
            <a:r>
              <a:rPr lang="en-US" altLang="ko-KR" sz="2400" dirty="0"/>
              <a:t>AMR</a:t>
            </a:r>
            <a:r>
              <a:rPr lang="ko-KR" altLang="en-US" sz="2400" dirty="0"/>
              <a:t>을 제어하기 위해 있는 </a:t>
            </a:r>
            <a:r>
              <a:rPr lang="en-US" altLang="ko-KR" sz="2400" dirty="0"/>
              <a:t>imu</a:t>
            </a:r>
            <a:r>
              <a:rPr lang="ko-KR" altLang="en-US" sz="2400" dirty="0"/>
              <a:t>센서를 활용한 제어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F686906-5FE0-E6B9-7824-334B7CDC3485}"/>
              </a:ext>
            </a:extLst>
          </p:cNvPr>
          <p:cNvSpPr txBox="1">
            <a:spLocks/>
          </p:cNvSpPr>
          <p:nvPr/>
        </p:nvSpPr>
        <p:spPr>
          <a:xfrm>
            <a:off x="6019799" y="3001168"/>
            <a:ext cx="5995737" cy="3335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2) </a:t>
            </a:r>
            <a:r>
              <a:rPr lang="ko-KR" altLang="en-US" sz="2400" dirty="0" err="1"/>
              <a:t>카고</a:t>
            </a:r>
            <a:r>
              <a:rPr lang="ko-KR" altLang="en-US" sz="2400" dirty="0"/>
              <a:t> 제어만을 위한 새 </a:t>
            </a:r>
            <a:r>
              <a:rPr lang="en-US" altLang="ko-KR" sz="2400" dirty="0"/>
              <a:t>imu</a:t>
            </a:r>
            <a:r>
              <a:rPr lang="ko-KR" altLang="en-US" sz="2400" dirty="0"/>
              <a:t>센서를 추가한 제어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ym typeface="Wingdings" panose="05000000000000000000" pitchFamily="2" charset="2"/>
              </a:rPr>
              <a:t>아두이노를</a:t>
            </a:r>
            <a:r>
              <a:rPr lang="ko-KR" altLang="en-US" sz="2400" dirty="0">
                <a:sym typeface="Wingdings" panose="05000000000000000000" pitchFamily="2" charset="2"/>
              </a:rPr>
              <a:t> 추가해야 할 수 있음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62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2FF5C-A773-C755-0ED6-B1BA3166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Information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pic>
        <p:nvPicPr>
          <p:cNvPr id="7" name="내용 개체 틀 6" descr="텍스트, 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AC67A1B2-DBDC-C668-F92F-1A7AAC722F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468613"/>
            <a:ext cx="4938712" cy="2778025"/>
          </a:xfrm>
        </p:spPr>
      </p:pic>
      <p:pic>
        <p:nvPicPr>
          <p:cNvPr id="9" name="내용 개체 틀 8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E369A475-C4F9-644D-C703-FD14D4ECE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69059"/>
            <a:ext cx="4937125" cy="2777132"/>
          </a:xfr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258ACEF-6AC2-C5A3-1409-5F5735240D05}"/>
              </a:ext>
            </a:extLst>
          </p:cNvPr>
          <p:cNvSpPr txBox="1">
            <a:spLocks/>
          </p:cNvSpPr>
          <p:nvPr/>
        </p:nvSpPr>
        <p:spPr>
          <a:xfrm>
            <a:off x="659295" y="5367337"/>
            <a:ext cx="5181600" cy="633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현재 </a:t>
            </a:r>
            <a:r>
              <a:rPr lang="en-US" altLang="ko-KR" sz="2400" dirty="0"/>
              <a:t>mapping</a:t>
            </a:r>
            <a:r>
              <a:rPr lang="ko-KR" altLang="en-US" sz="2400" dirty="0"/>
              <a:t>을 진행한 </a:t>
            </a:r>
            <a:r>
              <a:rPr lang="en-US" altLang="ko-KR" sz="2400" dirty="0"/>
              <a:t>map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F686906-5FE0-E6B9-7824-334B7CDC3485}"/>
              </a:ext>
            </a:extLst>
          </p:cNvPr>
          <p:cNvSpPr txBox="1">
            <a:spLocks/>
          </p:cNvSpPr>
          <p:nvPr/>
        </p:nvSpPr>
        <p:spPr>
          <a:xfrm>
            <a:off x="6172200" y="5367337"/>
            <a:ext cx="6019800" cy="869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Mapping</a:t>
            </a:r>
            <a:r>
              <a:rPr lang="ko-KR" altLang="en-US" sz="2400" dirty="0"/>
              <a:t>을 통해 충돌 위험 범위 표시</a:t>
            </a:r>
          </a:p>
        </p:txBody>
      </p:sp>
    </p:spTree>
    <p:extLst>
      <p:ext uri="{BB962C8B-B14F-4D97-AF65-F5344CB8AC3E}">
        <p14:creationId xmlns:p14="http://schemas.microsoft.com/office/powerpoint/2010/main" val="353271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2FF5C-A773-C755-0ED6-B1BA3166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Info Layer</a:t>
            </a:r>
            <a:endParaRPr lang="ko-KR" altLang="en-US" dirty="0"/>
          </a:p>
        </p:txBody>
      </p:sp>
      <p:pic>
        <p:nvPicPr>
          <p:cNvPr id="16" name="내용 개체 틀 15" descr="텍스트, 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0CD712E2-CD5C-E867-B3DE-3C95D9FE67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468613"/>
            <a:ext cx="4938712" cy="2778025"/>
          </a:xfrm>
        </p:spPr>
      </p:pic>
      <p:pic>
        <p:nvPicPr>
          <p:cNvPr id="18" name="내용 개체 틀 17" descr="텍스트, 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95258920-9D03-92B4-85E9-F5F741C9B0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69059"/>
            <a:ext cx="4937125" cy="2777132"/>
          </a:xfr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258ACEF-6AC2-C5A3-1409-5F5735240D05}"/>
              </a:ext>
            </a:extLst>
          </p:cNvPr>
          <p:cNvSpPr txBox="1">
            <a:spLocks/>
          </p:cNvSpPr>
          <p:nvPr/>
        </p:nvSpPr>
        <p:spPr>
          <a:xfrm>
            <a:off x="469783" y="5367337"/>
            <a:ext cx="5371112" cy="1125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라이다 센서를 이용해 로봇 주변 탐색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F686906-5FE0-E6B9-7824-334B7CDC3485}"/>
              </a:ext>
            </a:extLst>
          </p:cNvPr>
          <p:cNvSpPr txBox="1">
            <a:spLocks/>
          </p:cNvSpPr>
          <p:nvPr/>
        </p:nvSpPr>
        <p:spPr>
          <a:xfrm>
            <a:off x="6172200" y="5367336"/>
            <a:ext cx="5687704" cy="1125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CCTV</a:t>
            </a:r>
            <a:r>
              <a:rPr lang="ko-KR" altLang="en-US" sz="2400" dirty="0"/>
              <a:t>를 이용해 움직일 수 있는 구역 표시 및 라이다 센서를 통한 주변 탐색</a:t>
            </a:r>
          </a:p>
        </p:txBody>
      </p:sp>
    </p:spTree>
    <p:extLst>
      <p:ext uri="{BB962C8B-B14F-4D97-AF65-F5344CB8AC3E}">
        <p14:creationId xmlns:p14="http://schemas.microsoft.com/office/powerpoint/2010/main" val="186751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88F2C-CC53-3B67-7EA2-4DEE04A1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발생한 이슈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85572897-61D0-0F8F-F9AA-7FF8DA28FD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1097280" y="1891517"/>
            <a:ext cx="4268359" cy="2400952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99CD19-67EF-6D88-869B-EF356485D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0494" y="4555958"/>
            <a:ext cx="10920664" cy="2069431"/>
          </a:xfrm>
        </p:spPr>
        <p:txBody>
          <a:bodyPr>
            <a:normAutofit/>
          </a:bodyPr>
          <a:lstStyle/>
          <a:p>
            <a:r>
              <a:rPr lang="en-US" altLang="ko-KR" dirty="0"/>
              <a:t>NUC</a:t>
            </a:r>
            <a:r>
              <a:rPr lang="ko-KR" altLang="en-US" dirty="0"/>
              <a:t> 터미널이 빈번히 다운되는 현상이 나타나고 있어</a:t>
            </a:r>
            <a:r>
              <a:rPr lang="en-US" altLang="ko-KR" dirty="0"/>
              <a:t>,</a:t>
            </a:r>
            <a:r>
              <a:rPr lang="ko-KR" altLang="en-US" dirty="0"/>
              <a:t> 현재 사용중인 </a:t>
            </a:r>
            <a:r>
              <a:rPr lang="en-US" altLang="ko-KR" dirty="0"/>
              <a:t>NUC</a:t>
            </a:r>
            <a:r>
              <a:rPr lang="ko-KR" altLang="en-US" dirty="0"/>
              <a:t>를 올해 말까지 안정적으로 사용할 수 없을 거라 판단됨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기존 </a:t>
            </a:r>
            <a:r>
              <a:rPr lang="en-US" altLang="ko-KR" dirty="0"/>
              <a:t>NUC</a:t>
            </a:r>
            <a:r>
              <a:rPr lang="ko-KR" altLang="en-US" dirty="0"/>
              <a:t>에서의 환경을 새로 구축하기에는 다소 무리가 있어 보임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여름방학부터 새 </a:t>
            </a:r>
            <a:r>
              <a:rPr lang="en-US" altLang="ko-KR" dirty="0">
                <a:sym typeface="Wingdings" panose="05000000000000000000" pitchFamily="2" charset="2"/>
              </a:rPr>
              <a:t>NUC</a:t>
            </a:r>
            <a:r>
              <a:rPr lang="ko-KR" altLang="en-US" dirty="0">
                <a:sym typeface="Wingdings" panose="05000000000000000000" pitchFamily="2" charset="2"/>
              </a:rPr>
              <a:t>에서 환경을 구축하고자 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9568AAF-114C-F0B8-788A-A874AD76A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748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F7EB229-F18C-2E0B-043D-256D9D6F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18100051 </a:t>
            </a:r>
            <a:r>
              <a:rPr lang="ko-KR" altLang="en-US" sz="4000" dirty="0"/>
              <a:t>김민재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AAFD6C-BC05-DD7D-A6A8-8A0253E64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tx1"/>
                </a:solidFill>
              </a:rPr>
              <a:t>설계 </a:t>
            </a:r>
            <a:r>
              <a:rPr lang="en-US" altLang="ko-KR" sz="3200" dirty="0">
                <a:solidFill>
                  <a:schemeClr val="tx1"/>
                </a:solidFill>
              </a:rPr>
              <a:t>– Rocker-Bogie </a:t>
            </a:r>
            <a:r>
              <a:rPr lang="ko-KR" altLang="en-US" sz="3200" dirty="0">
                <a:solidFill>
                  <a:schemeClr val="tx1"/>
                </a:solidFill>
              </a:rPr>
              <a:t>링크 최적화</a:t>
            </a:r>
          </a:p>
        </p:txBody>
      </p:sp>
    </p:spTree>
    <p:extLst>
      <p:ext uri="{BB962C8B-B14F-4D97-AF65-F5344CB8AC3E}">
        <p14:creationId xmlns:p14="http://schemas.microsoft.com/office/powerpoint/2010/main" val="379802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3D3CB2E-8433-47D0-9657-77343032E900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전체적인 </a:t>
            </a:r>
            <a:r>
              <a:rPr lang="en-US" altLang="ko-KR" sz="4000" dirty="0"/>
              <a:t>AMR</a:t>
            </a:r>
            <a:r>
              <a:rPr lang="ko-KR" altLang="en-US" sz="4000" dirty="0"/>
              <a:t> 설계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607A51-9C37-4610-8A43-02BE4D210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79314216" descr="EMB00004c106cc1">
            <a:extLst>
              <a:ext uri="{FF2B5EF4-FFF2-40B4-BE49-F238E27FC236}">
                <a16:creationId xmlns:a16="http://schemas.microsoft.com/office/drawing/2014/main" id="{1CAEDA3C-162F-4245-BDD5-741B95C3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2" r="19223" b="1230"/>
          <a:stretch>
            <a:fillRect/>
          </a:stretch>
        </p:blipFill>
        <p:spPr bwMode="auto">
          <a:xfrm>
            <a:off x="6321778" y="1608740"/>
            <a:ext cx="4831644" cy="364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7735AA2E-1EA0-4B8A-B3E3-75D9DC76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100" y="1979613"/>
            <a:ext cx="650834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79341000" descr="EMB00004c106cc2">
            <a:extLst>
              <a:ext uri="{FF2B5EF4-FFF2-40B4-BE49-F238E27FC236}">
                <a16:creationId xmlns:a16="http://schemas.microsoft.com/office/drawing/2014/main" id="{7A69FC2F-5D09-436E-858B-43D07E44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78" y="1675866"/>
            <a:ext cx="4752622" cy="357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24120-D64B-496D-8A24-871C6B7EC5D7}"/>
              </a:ext>
            </a:extLst>
          </p:cNvPr>
          <p:cNvSpPr txBox="1"/>
          <p:nvPr/>
        </p:nvSpPr>
        <p:spPr>
          <a:xfrm>
            <a:off x="1744788" y="5397156"/>
            <a:ext cx="372533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솔리드웍스를</a:t>
            </a:r>
            <a:r>
              <a:rPr lang="ko-KR" altLang="en-US" sz="2000" dirty="0"/>
              <a:t> 이용하여 </a:t>
            </a:r>
            <a:r>
              <a:rPr lang="ko-KR" altLang="en-US" sz="2000" dirty="0" err="1"/>
              <a:t>카고</a:t>
            </a:r>
            <a:r>
              <a:rPr lang="en-US" altLang="ko-KR" sz="2000" dirty="0"/>
              <a:t>, </a:t>
            </a:r>
            <a:r>
              <a:rPr lang="ko-KR" altLang="en-US" sz="2000" dirty="0"/>
              <a:t>링크 및 구조 설계 진행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967D8-CADA-4E7E-B976-E2BF48B64680}"/>
              </a:ext>
            </a:extLst>
          </p:cNvPr>
          <p:cNvSpPr txBox="1"/>
          <p:nvPr/>
        </p:nvSpPr>
        <p:spPr>
          <a:xfrm>
            <a:off x="7958666" y="5561573"/>
            <a:ext cx="15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부품도 제작</a:t>
            </a:r>
          </a:p>
        </p:txBody>
      </p:sp>
    </p:spTree>
    <p:extLst>
      <p:ext uri="{BB962C8B-B14F-4D97-AF65-F5344CB8AC3E}">
        <p14:creationId xmlns:p14="http://schemas.microsoft.com/office/powerpoint/2010/main" val="3377758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DCFA7-4A0E-4205-A4FB-C51520AF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426"/>
            <a:ext cx="10515600" cy="132851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음료 배달 로봇을 목표로 시중에 파는 </a:t>
            </a:r>
            <a:r>
              <a:rPr lang="ko-KR" altLang="en-US" sz="2000" dirty="0" err="1"/>
              <a:t>그란데</a:t>
            </a:r>
            <a:r>
              <a:rPr lang="ko-KR" altLang="en-US" sz="2000" dirty="0"/>
              <a:t> 사이즈 크기를 측정 후 용기의 크기에 맞게 </a:t>
            </a:r>
            <a:r>
              <a:rPr lang="en-US" altLang="ko-KR" sz="2000" dirty="0"/>
              <a:t>plate </a:t>
            </a:r>
            <a:r>
              <a:rPr lang="ko-KR" altLang="en-US" sz="2000" dirty="0"/>
              <a:t>설계 완료</a:t>
            </a:r>
            <a:r>
              <a:rPr lang="en-US" altLang="ko-KR" sz="2000" dirty="0"/>
              <a:t>, </a:t>
            </a:r>
            <a:r>
              <a:rPr lang="ko-KR" altLang="en-US" sz="2000" dirty="0"/>
              <a:t>총 </a:t>
            </a:r>
            <a:r>
              <a:rPr lang="en-US" altLang="ko-KR" sz="2000" dirty="0"/>
              <a:t>9</a:t>
            </a:r>
            <a:r>
              <a:rPr lang="ko-KR" altLang="en-US" sz="2000" dirty="0"/>
              <a:t>개의 음료 배달 목표</a:t>
            </a:r>
            <a:endParaRPr lang="en-US" altLang="ko-KR" sz="2000" dirty="0"/>
          </a:p>
          <a:p>
            <a:r>
              <a:rPr lang="ko-KR" altLang="en-US" sz="2000" dirty="0" err="1"/>
              <a:t>카고</a:t>
            </a:r>
            <a:r>
              <a:rPr lang="ko-KR" altLang="en-US" sz="2000" dirty="0"/>
              <a:t> 내부를 효율적으로 사용하기 위해 </a:t>
            </a:r>
            <a:r>
              <a:rPr lang="en-US" altLang="ko-KR" sz="2000" dirty="0"/>
              <a:t>plate</a:t>
            </a:r>
            <a:r>
              <a:rPr lang="ko-KR" altLang="en-US" sz="2000" dirty="0"/>
              <a:t>를 끼워 넣고 뺄 수 있는 형식으로 제작 예정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273DEC0-E466-4ED1-90E6-4D11DFE84408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용기의 </a:t>
            </a:r>
            <a:r>
              <a:rPr lang="en-US" altLang="ko-KR" sz="4000" dirty="0"/>
              <a:t>plate </a:t>
            </a:r>
            <a:r>
              <a:rPr lang="ko-KR" altLang="en-US" sz="4000" dirty="0"/>
              <a:t>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F64D65-8581-4BCA-BD8B-2AB5908F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82" y="1305482"/>
            <a:ext cx="6500036" cy="37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5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6BB07-88B7-437A-A1C2-50741B53D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548" y="308344"/>
            <a:ext cx="6500037" cy="78802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최적의 링크 길이 구하기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E951CA-D23E-4024-A312-E921994A7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6254" y="5329480"/>
            <a:ext cx="6301562" cy="788028"/>
          </a:xfrm>
        </p:spPr>
        <p:txBody>
          <a:bodyPr>
            <a:normAutofit fontScale="92500"/>
          </a:bodyPr>
          <a:lstStyle/>
          <a:p>
            <a:r>
              <a:rPr lang="ko-KR" altLang="en-US" sz="2000" dirty="0" err="1"/>
              <a:t>라커보기를</a:t>
            </a:r>
            <a:r>
              <a:rPr lang="ko-KR" altLang="en-US" sz="2000" dirty="0"/>
              <a:t> 이용한 주행영상들이나 논문을 보면 링크의 길이들을 임의로 잡고 진행하는 경우가 많음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71DD5A-9152-4741-8FA1-C8091BCD1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85" y="1528520"/>
            <a:ext cx="4631341" cy="30840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03A167-A7CE-4787-9535-41A74809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4" y="1528520"/>
            <a:ext cx="4631341" cy="30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67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A40B8-F6F7-45FC-A641-D1CD1A7E8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02163"/>
            <a:ext cx="10515600" cy="195583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최적의 링크길이를 구하는 이유</a:t>
            </a:r>
            <a:r>
              <a:rPr lang="en-US" altLang="ko-KR" sz="2000" dirty="0"/>
              <a:t> 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장애물의 높이에 따라 가장 적합한 </a:t>
            </a:r>
            <a:r>
              <a:rPr lang="ko-KR" altLang="en-US" sz="2000" dirty="0" err="1"/>
              <a:t>라커와</a:t>
            </a:r>
            <a:r>
              <a:rPr lang="ko-KR" altLang="en-US" sz="2000" dirty="0"/>
              <a:t> 보기의 길이가 </a:t>
            </a:r>
            <a:r>
              <a:rPr lang="ko-KR" altLang="en-US" sz="2000" dirty="0" err="1"/>
              <a:t>있을것이고</a:t>
            </a:r>
            <a:r>
              <a:rPr lang="ko-KR" altLang="en-US" sz="2000" dirty="0"/>
              <a:t> 이에 음료가 장애물을 잘 극복하여 시간이 적게 걸리면서 목적지에 도달하기 위해 </a:t>
            </a:r>
            <a:endParaRPr lang="en-US" altLang="ko-KR" sz="2000" dirty="0"/>
          </a:p>
          <a:p>
            <a:r>
              <a:rPr lang="ko-KR" altLang="en-US" sz="2000" dirty="0"/>
              <a:t>실험 환경 </a:t>
            </a:r>
            <a:r>
              <a:rPr lang="en-US" altLang="ko-KR" sz="2000" dirty="0"/>
              <a:t>– </a:t>
            </a:r>
            <a:r>
              <a:rPr lang="ko-KR" altLang="en-US" sz="2000" dirty="0"/>
              <a:t>최종 링크의 </a:t>
            </a:r>
            <a:r>
              <a:rPr lang="en-US" altLang="ko-KR" sz="2000" dirty="0"/>
              <a:t>2.5</a:t>
            </a:r>
            <a:r>
              <a:rPr lang="ko-KR" altLang="en-US" sz="2000" dirty="0"/>
              <a:t>배 축소 시킨 링크를 이용하여 약 </a:t>
            </a:r>
            <a:r>
              <a:rPr lang="en-US" altLang="ko-KR" sz="2000" dirty="0"/>
              <a:t>2cm</a:t>
            </a:r>
            <a:r>
              <a:rPr lang="ko-KR" altLang="en-US" sz="2000" dirty="0"/>
              <a:t>인 장애물을 극복하는 시간을 측정 및 분석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C0F536-C3E6-4B9D-A5BE-CD14D78E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246" y="1351220"/>
            <a:ext cx="7245508" cy="329609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2EC76F7-BE8E-4EC1-B8A9-05FF7C98E3BE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/>
              <a:t>최적의 링크 길이 구하기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7922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F7EB229-F18C-2E0B-043D-256D9D6F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16100142</a:t>
            </a:r>
            <a:r>
              <a:rPr lang="ko-KR" altLang="en-US" sz="4000" dirty="0"/>
              <a:t> 송종헌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AAFD6C-BC05-DD7D-A6A8-8A0253E64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3200" dirty="0">
                <a:solidFill>
                  <a:schemeClr val="tx1"/>
                </a:solidFill>
              </a:rPr>
              <a:t>설계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</a:rPr>
              <a:t>회로</a:t>
            </a:r>
            <a:r>
              <a:rPr lang="en-US" altLang="ko-KR" sz="3200" dirty="0">
                <a:solidFill>
                  <a:schemeClr val="tx1"/>
                </a:solidFill>
              </a:rPr>
              <a:t>, </a:t>
            </a:r>
            <a:r>
              <a:rPr lang="ko-KR" altLang="en-US" sz="3200" dirty="0">
                <a:solidFill>
                  <a:schemeClr val="tx1"/>
                </a:solidFill>
              </a:rPr>
              <a:t>프레임</a:t>
            </a:r>
            <a:r>
              <a:rPr lang="en-US" altLang="ko-KR" sz="3200" dirty="0">
                <a:solidFill>
                  <a:schemeClr val="tx1"/>
                </a:solidFill>
              </a:rPr>
              <a:t>, </a:t>
            </a:r>
            <a:r>
              <a:rPr lang="ko-KR" altLang="en-US" sz="3200" dirty="0">
                <a:solidFill>
                  <a:schemeClr val="tx1"/>
                </a:solidFill>
              </a:rPr>
              <a:t>하우징</a:t>
            </a:r>
            <a:endParaRPr lang="en-US" altLang="ko-KR" sz="3200" dirty="0">
              <a:solidFill>
                <a:schemeClr val="tx1"/>
              </a:solidFill>
            </a:endParaRPr>
          </a:p>
          <a:p>
            <a:r>
              <a:rPr lang="ko-KR" altLang="en-US" sz="3200" dirty="0">
                <a:solidFill>
                  <a:schemeClr val="tx1"/>
                </a:solidFill>
              </a:rPr>
              <a:t>제어 </a:t>
            </a:r>
            <a:r>
              <a:rPr lang="en-US" altLang="ko-KR" sz="3200" dirty="0">
                <a:solidFill>
                  <a:schemeClr val="tx1"/>
                </a:solidFill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</a:rPr>
              <a:t>테스트용 제어 프로그램</a:t>
            </a:r>
          </a:p>
        </p:txBody>
      </p:sp>
    </p:spTree>
    <p:extLst>
      <p:ext uri="{BB962C8B-B14F-4D97-AF65-F5344CB8AC3E}">
        <p14:creationId xmlns:p14="http://schemas.microsoft.com/office/powerpoint/2010/main" val="26772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9DDB61-1507-41D9-993C-CAD623383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536388"/>
                <a:ext cx="10515600" cy="101326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/>
                  <a:t>라커 </a:t>
                </a:r>
                <a:r>
                  <a:rPr lang="en-US" altLang="ko-KR" sz="2000" dirty="0"/>
                  <a:t>3</a:t>
                </a:r>
                <a:r>
                  <a:rPr lang="ko-KR" altLang="en-US" sz="2000" dirty="0"/>
                  <a:t>개와 보기 </a:t>
                </a:r>
                <a:r>
                  <a:rPr lang="en-US" altLang="ko-KR" sz="2000" dirty="0"/>
                  <a:t>4</a:t>
                </a:r>
                <a:r>
                  <a:rPr lang="ko-KR" altLang="en-US" sz="2000" dirty="0"/>
                  <a:t>개의 링크를 출력하여 모든 조합을 실험하여 진행할 예정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요</m:t>
                    </m:r>
                  </m:oMath>
                </a14:m>
                <a:r>
                  <a:rPr lang="ko-KR" altLang="en-US" sz="2000" b="0" dirty="0"/>
                  <a:t>인실험법에서 고안하여 가장 큰 </a:t>
                </a:r>
                <a:r>
                  <a:rPr lang="ko-KR" altLang="en-US" sz="2000" b="0" dirty="0" err="1"/>
                  <a:t>라커와</a:t>
                </a:r>
                <a:r>
                  <a:rPr lang="ko-KR" altLang="en-US" sz="2000" b="0" dirty="0"/>
                  <a:t> 보기</a:t>
                </a:r>
                <a:r>
                  <a:rPr lang="en-US" altLang="ko-KR" sz="2000" b="0" dirty="0"/>
                  <a:t>, </a:t>
                </a:r>
                <a:r>
                  <a:rPr lang="ko-KR" altLang="en-US" sz="2000" b="0" dirty="0"/>
                  <a:t>가장 작은 </a:t>
                </a:r>
                <a:r>
                  <a:rPr lang="ko-KR" altLang="en-US" sz="2000" b="0" dirty="0" err="1"/>
                  <a:t>라커와</a:t>
                </a:r>
                <a:r>
                  <a:rPr lang="ko-KR" altLang="en-US" sz="2000" b="0" dirty="0"/>
                  <a:t> 보기만 선정하여 반복 </a:t>
                </a:r>
                <a:r>
                  <a:rPr lang="en-US" altLang="ko-KR" sz="2000" b="0" dirty="0"/>
                  <a:t>3</a:t>
                </a:r>
                <a:r>
                  <a:rPr lang="ko-KR" altLang="en-US" sz="2000" b="0" dirty="0"/>
                  <a:t>번의 실험 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라커를</a:t>
                </a:r>
                <a:r>
                  <a:rPr lang="ko-KR" altLang="en-US" sz="2000" dirty="0"/>
                  <a:t> 결합하면 분해하기 힘들었기 때문에 분할법을 사용하여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진행</a:t>
                </a:r>
                <a:endParaRPr lang="en-US" altLang="ko-KR" sz="2000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9DDB61-1507-41D9-993C-CAD623383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536388"/>
                <a:ext cx="10515600" cy="1013268"/>
              </a:xfrm>
              <a:blipFill>
                <a:blip r:embed="rId2"/>
                <a:stretch>
                  <a:fillRect l="-638" t="-7229" r="-1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AFD0E16E-BE16-4D96-BB96-BCE6DD52D778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/>
              <a:t>최적의 링크 길이 구하기</a:t>
            </a:r>
            <a:endParaRPr lang="ko-KR" altLang="en-US" sz="40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3EAF04D-3B95-46B2-98E0-928019E80927}"/>
              </a:ext>
            </a:extLst>
          </p:cNvPr>
          <p:cNvCxnSpPr>
            <a:cxnSpLocks/>
          </p:cNvCxnSpPr>
          <p:nvPr/>
        </p:nvCxnSpPr>
        <p:spPr>
          <a:xfrm>
            <a:off x="9809339" y="5688421"/>
            <a:ext cx="4253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53ED41-52E6-4830-A4D6-FC93BBCB1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661" y="1311222"/>
            <a:ext cx="7426678" cy="39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5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29926-DEF8-44FB-8178-A959095CEA25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/>
              <a:t>최적의 링크 길이 구하기</a:t>
            </a:r>
            <a:endParaRPr lang="ko-KR" altLang="en-US" sz="40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6DFF33-E3FB-4C00-AE68-44A39AAC9B49}"/>
              </a:ext>
            </a:extLst>
          </p:cNvPr>
          <p:cNvSpPr/>
          <p:nvPr/>
        </p:nvSpPr>
        <p:spPr>
          <a:xfrm>
            <a:off x="3209654" y="1360257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9EB51-EC9C-41C5-AA11-7B39BED446B7}"/>
              </a:ext>
            </a:extLst>
          </p:cNvPr>
          <p:cNvSpPr txBox="1"/>
          <p:nvPr/>
        </p:nvSpPr>
        <p:spPr>
          <a:xfrm>
            <a:off x="3209654" y="1430772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FC40AF-4132-4EE5-8675-809B774A2668}"/>
              </a:ext>
            </a:extLst>
          </p:cNvPr>
          <p:cNvSpPr/>
          <p:nvPr/>
        </p:nvSpPr>
        <p:spPr>
          <a:xfrm>
            <a:off x="7767482" y="1360257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154AE-BFDE-4CB0-8221-DBCDB899CA7E}"/>
              </a:ext>
            </a:extLst>
          </p:cNvPr>
          <p:cNvSpPr txBox="1"/>
          <p:nvPr/>
        </p:nvSpPr>
        <p:spPr>
          <a:xfrm>
            <a:off x="7767482" y="1430772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FF6A5A7-3AF0-44C9-90FB-51CDB262C921}"/>
              </a:ext>
            </a:extLst>
          </p:cNvPr>
          <p:cNvSpPr/>
          <p:nvPr/>
        </p:nvSpPr>
        <p:spPr>
          <a:xfrm>
            <a:off x="5348571" y="4169952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B8817-6CE8-483F-AC33-805237B23E0C}"/>
              </a:ext>
            </a:extLst>
          </p:cNvPr>
          <p:cNvSpPr txBox="1"/>
          <p:nvPr/>
        </p:nvSpPr>
        <p:spPr>
          <a:xfrm>
            <a:off x="5348571" y="4240468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E7DC34-0F62-4E44-BB21-8BF9B275DCD7}"/>
              </a:ext>
            </a:extLst>
          </p:cNvPr>
          <p:cNvSpPr/>
          <p:nvPr/>
        </p:nvSpPr>
        <p:spPr>
          <a:xfrm>
            <a:off x="2128682" y="2245350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6DB005-C595-4836-AA3A-208A68E16297}"/>
              </a:ext>
            </a:extLst>
          </p:cNvPr>
          <p:cNvSpPr txBox="1"/>
          <p:nvPr/>
        </p:nvSpPr>
        <p:spPr>
          <a:xfrm>
            <a:off x="2128682" y="231586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3623B66-CA07-41ED-B4EE-3329AFC70058}"/>
              </a:ext>
            </a:extLst>
          </p:cNvPr>
          <p:cNvSpPr/>
          <p:nvPr/>
        </p:nvSpPr>
        <p:spPr>
          <a:xfrm>
            <a:off x="4267599" y="2255821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7680E-8D4B-4B19-B007-8566FB8C2F04}"/>
              </a:ext>
            </a:extLst>
          </p:cNvPr>
          <p:cNvSpPr txBox="1"/>
          <p:nvPr/>
        </p:nvSpPr>
        <p:spPr>
          <a:xfrm>
            <a:off x="4267599" y="2326336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BA4EBA-9C28-40C1-BE0F-26B9B7F63767}"/>
              </a:ext>
            </a:extLst>
          </p:cNvPr>
          <p:cNvSpPr/>
          <p:nvPr/>
        </p:nvSpPr>
        <p:spPr>
          <a:xfrm>
            <a:off x="6628025" y="2255821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A51077-2B3C-4D90-A469-8957F576014C}"/>
              </a:ext>
            </a:extLst>
          </p:cNvPr>
          <p:cNvSpPr txBox="1"/>
          <p:nvPr/>
        </p:nvSpPr>
        <p:spPr>
          <a:xfrm>
            <a:off x="6628025" y="2326336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F0B846-79BA-4829-8570-B9DE917549BA}"/>
              </a:ext>
            </a:extLst>
          </p:cNvPr>
          <p:cNvSpPr/>
          <p:nvPr/>
        </p:nvSpPr>
        <p:spPr>
          <a:xfrm>
            <a:off x="8825427" y="2291063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D5EE47-9040-4DF1-837F-5103DBAB5EBB}"/>
              </a:ext>
            </a:extLst>
          </p:cNvPr>
          <p:cNvSpPr txBox="1"/>
          <p:nvPr/>
        </p:nvSpPr>
        <p:spPr>
          <a:xfrm>
            <a:off x="8825427" y="2361578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9F78A09-B386-45F5-9C9D-8AB587BCC1A7}"/>
              </a:ext>
            </a:extLst>
          </p:cNvPr>
          <p:cNvSpPr/>
          <p:nvPr/>
        </p:nvSpPr>
        <p:spPr>
          <a:xfrm>
            <a:off x="6718485" y="4953828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F6438-3E95-4A2A-8A57-C07B76633C41}"/>
              </a:ext>
            </a:extLst>
          </p:cNvPr>
          <p:cNvSpPr txBox="1"/>
          <p:nvPr/>
        </p:nvSpPr>
        <p:spPr>
          <a:xfrm>
            <a:off x="6718485" y="5024343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0A307AF-9933-4B28-BD89-56D5A7BF111D}"/>
              </a:ext>
            </a:extLst>
          </p:cNvPr>
          <p:cNvSpPr/>
          <p:nvPr/>
        </p:nvSpPr>
        <p:spPr>
          <a:xfrm>
            <a:off x="4141683" y="4953828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353A4F-A6CA-48FF-9CE5-768756229E2E}"/>
              </a:ext>
            </a:extLst>
          </p:cNvPr>
          <p:cNvSpPr txBox="1"/>
          <p:nvPr/>
        </p:nvSpPr>
        <p:spPr>
          <a:xfrm>
            <a:off x="4141683" y="5024343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라커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DD4BDBB-1210-49D7-BA46-92E7A81DEB98}"/>
              </a:ext>
            </a:extLst>
          </p:cNvPr>
          <p:cNvSpPr/>
          <p:nvPr/>
        </p:nvSpPr>
        <p:spPr>
          <a:xfrm>
            <a:off x="9406669" y="3195250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A84CDF-DCCB-42B7-85E9-570C1D17F790}"/>
              </a:ext>
            </a:extLst>
          </p:cNvPr>
          <p:cNvSpPr txBox="1"/>
          <p:nvPr/>
        </p:nvSpPr>
        <p:spPr>
          <a:xfrm>
            <a:off x="9406669" y="326576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AA02E74-26F3-4EA8-96B0-B2F5200D2645}"/>
              </a:ext>
            </a:extLst>
          </p:cNvPr>
          <p:cNvSpPr/>
          <p:nvPr/>
        </p:nvSpPr>
        <p:spPr>
          <a:xfrm>
            <a:off x="8267212" y="3195250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0F076F-9A36-4FF6-964F-AD7AE98FF866}"/>
              </a:ext>
            </a:extLst>
          </p:cNvPr>
          <p:cNvSpPr txBox="1"/>
          <p:nvPr/>
        </p:nvSpPr>
        <p:spPr>
          <a:xfrm>
            <a:off x="8267212" y="326576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167B310-D627-40FE-A867-1B5BC12A8405}"/>
              </a:ext>
            </a:extLst>
          </p:cNvPr>
          <p:cNvSpPr/>
          <p:nvPr/>
        </p:nvSpPr>
        <p:spPr>
          <a:xfrm>
            <a:off x="7127755" y="3195250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0BA200-D8FB-4DCB-8123-DB7DA5C13DCB}"/>
              </a:ext>
            </a:extLst>
          </p:cNvPr>
          <p:cNvSpPr txBox="1"/>
          <p:nvPr/>
        </p:nvSpPr>
        <p:spPr>
          <a:xfrm>
            <a:off x="7127755" y="326576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EE63094-64A4-4673-814D-9B261B4E9048}"/>
              </a:ext>
            </a:extLst>
          </p:cNvPr>
          <p:cNvSpPr/>
          <p:nvPr/>
        </p:nvSpPr>
        <p:spPr>
          <a:xfrm>
            <a:off x="5988298" y="3195250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8164E6-3852-4AD5-A624-F97B23E7EB5C}"/>
              </a:ext>
            </a:extLst>
          </p:cNvPr>
          <p:cNvSpPr txBox="1"/>
          <p:nvPr/>
        </p:nvSpPr>
        <p:spPr>
          <a:xfrm>
            <a:off x="5988298" y="326576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3E2C8C7-E976-4052-9ED1-940947595B17}"/>
              </a:ext>
            </a:extLst>
          </p:cNvPr>
          <p:cNvSpPr/>
          <p:nvPr/>
        </p:nvSpPr>
        <p:spPr>
          <a:xfrm>
            <a:off x="4848841" y="3195250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A39275-3AF9-4575-A830-EEA388AD45FC}"/>
              </a:ext>
            </a:extLst>
          </p:cNvPr>
          <p:cNvSpPr txBox="1"/>
          <p:nvPr/>
        </p:nvSpPr>
        <p:spPr>
          <a:xfrm>
            <a:off x="4848841" y="326576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93988C5-18E2-4C8F-9086-8C838A84D0FD}"/>
              </a:ext>
            </a:extLst>
          </p:cNvPr>
          <p:cNvSpPr/>
          <p:nvPr/>
        </p:nvSpPr>
        <p:spPr>
          <a:xfrm>
            <a:off x="3709384" y="3195250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37592A-A4B1-4DE2-8891-CB864990F724}"/>
              </a:ext>
            </a:extLst>
          </p:cNvPr>
          <p:cNvSpPr txBox="1"/>
          <p:nvPr/>
        </p:nvSpPr>
        <p:spPr>
          <a:xfrm>
            <a:off x="3709384" y="326576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640B9D1-F46A-4569-81C4-4FD0CA931B10}"/>
              </a:ext>
            </a:extLst>
          </p:cNvPr>
          <p:cNvSpPr/>
          <p:nvPr/>
        </p:nvSpPr>
        <p:spPr>
          <a:xfrm>
            <a:off x="1430470" y="3195250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FA8A5D-B931-406B-A6ED-430950404924}"/>
              </a:ext>
            </a:extLst>
          </p:cNvPr>
          <p:cNvSpPr txBox="1"/>
          <p:nvPr/>
        </p:nvSpPr>
        <p:spPr>
          <a:xfrm>
            <a:off x="1430470" y="326576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0F2C2CA-6437-4F28-ABE1-D56C8720E70C}"/>
              </a:ext>
            </a:extLst>
          </p:cNvPr>
          <p:cNvSpPr/>
          <p:nvPr/>
        </p:nvSpPr>
        <p:spPr>
          <a:xfrm>
            <a:off x="2569927" y="3195250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EF2834-56B6-4851-BFC1-E85BE45A6F5E}"/>
              </a:ext>
            </a:extLst>
          </p:cNvPr>
          <p:cNvSpPr txBox="1"/>
          <p:nvPr/>
        </p:nvSpPr>
        <p:spPr>
          <a:xfrm>
            <a:off x="2569927" y="3265765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A7E6939-ED37-478F-9010-482518C3EA56}"/>
              </a:ext>
            </a:extLst>
          </p:cNvPr>
          <p:cNvSpPr/>
          <p:nvPr/>
        </p:nvSpPr>
        <p:spPr>
          <a:xfrm>
            <a:off x="4797469" y="5861264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C6D750-4F49-49C8-B92E-F4F3D74B4BD2}"/>
              </a:ext>
            </a:extLst>
          </p:cNvPr>
          <p:cNvSpPr txBox="1"/>
          <p:nvPr/>
        </p:nvSpPr>
        <p:spPr>
          <a:xfrm>
            <a:off x="4797469" y="5931779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DA1D08-7D5E-4892-82F5-9FC6C7949754}"/>
              </a:ext>
            </a:extLst>
          </p:cNvPr>
          <p:cNvSpPr/>
          <p:nvPr/>
        </p:nvSpPr>
        <p:spPr>
          <a:xfrm>
            <a:off x="3418784" y="5861264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72BD94-6DA7-4C8E-B010-061CB4DD036F}"/>
              </a:ext>
            </a:extLst>
          </p:cNvPr>
          <p:cNvSpPr txBox="1"/>
          <p:nvPr/>
        </p:nvSpPr>
        <p:spPr>
          <a:xfrm>
            <a:off x="3418784" y="5931779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44820BE-5780-46AF-A505-28C3ED85AC3C}"/>
              </a:ext>
            </a:extLst>
          </p:cNvPr>
          <p:cNvSpPr/>
          <p:nvPr/>
        </p:nvSpPr>
        <p:spPr>
          <a:xfrm>
            <a:off x="6123713" y="5861264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1ABDF1-875F-488D-A782-9C2739AA15D6}"/>
              </a:ext>
            </a:extLst>
          </p:cNvPr>
          <p:cNvSpPr txBox="1"/>
          <p:nvPr/>
        </p:nvSpPr>
        <p:spPr>
          <a:xfrm>
            <a:off x="6123713" y="5931779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60FD30F-5A19-424A-8865-1596221D54A8}"/>
              </a:ext>
            </a:extLst>
          </p:cNvPr>
          <p:cNvSpPr/>
          <p:nvPr/>
        </p:nvSpPr>
        <p:spPr>
          <a:xfrm>
            <a:off x="7421781" y="5861264"/>
            <a:ext cx="999460" cy="51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CBF7F2-7969-4712-8CFC-B4AFE8A89B53}"/>
              </a:ext>
            </a:extLst>
          </p:cNvPr>
          <p:cNvSpPr txBox="1"/>
          <p:nvPr/>
        </p:nvSpPr>
        <p:spPr>
          <a:xfrm>
            <a:off x="7421781" y="5931779"/>
            <a:ext cx="9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보기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0A6D5BB-0116-47BC-A709-AA42154FAECC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flipH="1">
            <a:off x="2628412" y="1870620"/>
            <a:ext cx="1080972" cy="37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7700343-61F4-4334-97F1-979C5E1CE33B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709384" y="1870620"/>
            <a:ext cx="1057945" cy="385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EA42A7A-1FC3-4CDB-9DD0-4E8EBEF6838B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flipH="1">
            <a:off x="7127755" y="1870620"/>
            <a:ext cx="1139457" cy="385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65F6C6A-5E37-4F33-A136-03E221E19F32}"/>
              </a:ext>
            </a:extLst>
          </p:cNvPr>
          <p:cNvCxnSpPr>
            <a:stCxn id="9" idx="2"/>
            <a:endCxn id="19" idx="0"/>
          </p:cNvCxnSpPr>
          <p:nvPr/>
        </p:nvCxnSpPr>
        <p:spPr>
          <a:xfrm>
            <a:off x="8267212" y="1870620"/>
            <a:ext cx="1057945" cy="42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32B9357-0300-4A15-B4E5-F290D53348A6}"/>
              </a:ext>
            </a:extLst>
          </p:cNvPr>
          <p:cNvCxnSpPr>
            <a:stCxn id="13" idx="2"/>
          </p:cNvCxnSpPr>
          <p:nvPr/>
        </p:nvCxnSpPr>
        <p:spPr>
          <a:xfrm flipH="1">
            <a:off x="1920240" y="2755713"/>
            <a:ext cx="708172" cy="43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E1D30D0-BD53-446D-BF7E-AA70857C4D3E}"/>
              </a:ext>
            </a:extLst>
          </p:cNvPr>
          <p:cNvCxnSpPr>
            <a:stCxn id="13" idx="2"/>
            <a:endCxn id="41" idx="0"/>
          </p:cNvCxnSpPr>
          <p:nvPr/>
        </p:nvCxnSpPr>
        <p:spPr>
          <a:xfrm>
            <a:off x="2628412" y="2755713"/>
            <a:ext cx="441245" cy="43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8C6A94F-6237-4E36-A7A9-00F261D1677F}"/>
              </a:ext>
            </a:extLst>
          </p:cNvPr>
          <p:cNvCxnSpPr>
            <a:stCxn id="15" idx="2"/>
            <a:endCxn id="37" idx="0"/>
          </p:cNvCxnSpPr>
          <p:nvPr/>
        </p:nvCxnSpPr>
        <p:spPr>
          <a:xfrm flipH="1">
            <a:off x="4209114" y="2766184"/>
            <a:ext cx="558215" cy="42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41568F7-3BFD-44A7-A8B6-A84B4592018C}"/>
              </a:ext>
            </a:extLst>
          </p:cNvPr>
          <p:cNvCxnSpPr>
            <a:stCxn id="15" idx="2"/>
            <a:endCxn id="35" idx="0"/>
          </p:cNvCxnSpPr>
          <p:nvPr/>
        </p:nvCxnSpPr>
        <p:spPr>
          <a:xfrm>
            <a:off x="4767329" y="2766184"/>
            <a:ext cx="581242" cy="42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C7EA9E3-330E-4C04-93E8-8544B240424E}"/>
              </a:ext>
            </a:extLst>
          </p:cNvPr>
          <p:cNvCxnSpPr>
            <a:stCxn id="17" idx="2"/>
            <a:endCxn id="33" idx="0"/>
          </p:cNvCxnSpPr>
          <p:nvPr/>
        </p:nvCxnSpPr>
        <p:spPr>
          <a:xfrm flipH="1">
            <a:off x="6488028" y="2766184"/>
            <a:ext cx="639727" cy="42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1325FE5-7D73-48D0-ACED-FAD303837112}"/>
              </a:ext>
            </a:extLst>
          </p:cNvPr>
          <p:cNvCxnSpPr>
            <a:stCxn id="17" idx="2"/>
            <a:endCxn id="31" idx="0"/>
          </p:cNvCxnSpPr>
          <p:nvPr/>
        </p:nvCxnSpPr>
        <p:spPr>
          <a:xfrm>
            <a:off x="7127755" y="2766184"/>
            <a:ext cx="499730" cy="42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ED1B3CA-27C8-42BE-8B86-302C2F8F98E4}"/>
              </a:ext>
            </a:extLst>
          </p:cNvPr>
          <p:cNvCxnSpPr>
            <a:stCxn id="19" idx="2"/>
            <a:endCxn id="29" idx="0"/>
          </p:cNvCxnSpPr>
          <p:nvPr/>
        </p:nvCxnSpPr>
        <p:spPr>
          <a:xfrm flipH="1">
            <a:off x="8766942" y="2801426"/>
            <a:ext cx="558215" cy="39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98BEE93-FA83-49A4-A07D-0543C4140644}"/>
              </a:ext>
            </a:extLst>
          </p:cNvPr>
          <p:cNvCxnSpPr>
            <a:stCxn id="19" idx="2"/>
            <a:endCxn id="27" idx="0"/>
          </p:cNvCxnSpPr>
          <p:nvPr/>
        </p:nvCxnSpPr>
        <p:spPr>
          <a:xfrm>
            <a:off x="9325157" y="2801426"/>
            <a:ext cx="581242" cy="39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0310AF7-B77A-4CD8-B7DA-64311DD26874}"/>
              </a:ext>
            </a:extLst>
          </p:cNvPr>
          <p:cNvCxnSpPr>
            <a:stCxn id="11" idx="2"/>
            <a:endCxn id="23" idx="0"/>
          </p:cNvCxnSpPr>
          <p:nvPr/>
        </p:nvCxnSpPr>
        <p:spPr>
          <a:xfrm flipH="1">
            <a:off x="4641413" y="4680315"/>
            <a:ext cx="1206888" cy="27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0F9580-BD81-4B12-8510-7378219F8737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5848301" y="4680315"/>
            <a:ext cx="1369914" cy="27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78987A6-E018-4B1A-89EA-B8388C58CFBF}"/>
              </a:ext>
            </a:extLst>
          </p:cNvPr>
          <p:cNvCxnSpPr>
            <a:stCxn id="23" idx="2"/>
            <a:endCxn id="45" idx="0"/>
          </p:cNvCxnSpPr>
          <p:nvPr/>
        </p:nvCxnSpPr>
        <p:spPr>
          <a:xfrm flipH="1">
            <a:off x="3918514" y="5464191"/>
            <a:ext cx="722899" cy="3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0DBB826-6C40-447F-B9B9-DCEE7F73D6BB}"/>
              </a:ext>
            </a:extLst>
          </p:cNvPr>
          <p:cNvCxnSpPr>
            <a:stCxn id="23" idx="2"/>
            <a:endCxn id="43" idx="0"/>
          </p:cNvCxnSpPr>
          <p:nvPr/>
        </p:nvCxnSpPr>
        <p:spPr>
          <a:xfrm>
            <a:off x="4641413" y="5464191"/>
            <a:ext cx="655786" cy="3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C960977-86C7-4EE5-9A90-E0AFF6FE4E5F}"/>
              </a:ext>
            </a:extLst>
          </p:cNvPr>
          <p:cNvCxnSpPr>
            <a:stCxn id="21" idx="2"/>
            <a:endCxn id="47" idx="0"/>
          </p:cNvCxnSpPr>
          <p:nvPr/>
        </p:nvCxnSpPr>
        <p:spPr>
          <a:xfrm flipH="1">
            <a:off x="6623443" y="5464191"/>
            <a:ext cx="594772" cy="3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954E8A0-A3C1-44E7-83BC-053B3DC8FFC7}"/>
              </a:ext>
            </a:extLst>
          </p:cNvPr>
          <p:cNvCxnSpPr>
            <a:stCxn id="21" idx="2"/>
            <a:endCxn id="49" idx="0"/>
          </p:cNvCxnSpPr>
          <p:nvPr/>
        </p:nvCxnSpPr>
        <p:spPr>
          <a:xfrm>
            <a:off x="7218215" y="5464191"/>
            <a:ext cx="703296" cy="3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7650D82-7E60-46D8-8742-DCD46ED3AE9A}"/>
              </a:ext>
            </a:extLst>
          </p:cNvPr>
          <p:cNvSpPr txBox="1"/>
          <p:nvPr/>
        </p:nvSpPr>
        <p:spPr>
          <a:xfrm>
            <a:off x="490572" y="1310243"/>
            <a:ext cx="141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분할법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86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3FA94E-A882-4E7E-86CD-10BCC01A1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5769" y="6018027"/>
            <a:ext cx="1380460" cy="456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실험 진행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906DB93-C1C9-436F-BCA3-45FE07A8FD2B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/>
              <a:t>최적의 링크 길이 구하기</a:t>
            </a:r>
            <a:endParaRPr lang="ko-KR" altLang="en-US" sz="4000" dirty="0"/>
          </a:p>
        </p:txBody>
      </p:sp>
      <p:pic>
        <p:nvPicPr>
          <p:cNvPr id="5" name="KakaoTalk_20230510_192404240">
            <a:hlinkClick r:id="" action="ppaction://media"/>
            <a:extLst>
              <a:ext uri="{FF2B5EF4-FFF2-40B4-BE49-F238E27FC236}">
                <a16:creationId xmlns:a16="http://schemas.microsoft.com/office/drawing/2014/main" id="{3B557CF3-86D2-4308-A2BC-B3BA7B362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803" y="1265514"/>
            <a:ext cx="7692393" cy="43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6636C9-3E4B-405E-A0AC-6C0B7F6CD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174" y="1369607"/>
            <a:ext cx="4162979" cy="430653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F9838FB-36BB-49DA-9CCE-D565E4237B23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/>
              <a:t>최적의 링크 길이 구하기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087B6-077E-4D67-92C8-FAB939DAD534}"/>
              </a:ext>
            </a:extLst>
          </p:cNvPr>
          <p:cNvSpPr txBox="1"/>
          <p:nvPr/>
        </p:nvSpPr>
        <p:spPr>
          <a:xfrm>
            <a:off x="8123972" y="5871591"/>
            <a:ext cx="2219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실험 데이터 입력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797A77-B78F-4B3D-9726-923BCD828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1" y="1369607"/>
            <a:ext cx="2636397" cy="2594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35C5F9-38E7-4811-AE73-796269E66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46" y="1369607"/>
            <a:ext cx="2636398" cy="2594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AE082A-4EBC-4F85-94D0-1DEB72EF8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511" y="4101658"/>
            <a:ext cx="2883314" cy="2124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5670EE-BC5B-432B-8A0A-CB8B542C834B}"/>
              </a:ext>
            </a:extLst>
          </p:cNvPr>
          <p:cNvSpPr txBox="1"/>
          <p:nvPr/>
        </p:nvSpPr>
        <p:spPr>
          <a:xfrm>
            <a:off x="-67563" y="5163705"/>
            <a:ext cx="383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동영상 촬영을 통해 더 정확한 실험 데이터 값 추출</a:t>
            </a:r>
          </a:p>
        </p:txBody>
      </p:sp>
    </p:spTree>
    <p:extLst>
      <p:ext uri="{BB962C8B-B14F-4D97-AF65-F5344CB8AC3E}">
        <p14:creationId xmlns:p14="http://schemas.microsoft.com/office/powerpoint/2010/main" val="748501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378671A-D73E-461B-870C-FC383605CB53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/>
              <a:t>최적의 링크 길이 구하기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15DA9A-1CAC-4420-82D5-14281C98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72" y="1552876"/>
            <a:ext cx="4593045" cy="39673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E84258-0C87-4FCE-8078-32D341B1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584" y="1552876"/>
            <a:ext cx="4593045" cy="3967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F7BF20-6FD8-4DEB-8C88-B2F71B543656}"/>
              </a:ext>
            </a:extLst>
          </p:cNvPr>
          <p:cNvSpPr txBox="1"/>
          <p:nvPr/>
        </p:nvSpPr>
        <p:spPr>
          <a:xfrm>
            <a:off x="1678021" y="5776716"/>
            <a:ext cx="2945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반복을 변량인자로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2F80A-1B7D-45B5-97AB-CD67BED7C835}"/>
              </a:ext>
            </a:extLst>
          </p:cNvPr>
          <p:cNvSpPr txBox="1"/>
          <p:nvPr/>
        </p:nvSpPr>
        <p:spPr>
          <a:xfrm>
            <a:off x="8129968" y="5792105"/>
            <a:ext cx="182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교호작용 설정</a:t>
            </a:r>
          </a:p>
        </p:txBody>
      </p:sp>
    </p:spTree>
    <p:extLst>
      <p:ext uri="{BB962C8B-B14F-4D97-AF65-F5344CB8AC3E}">
        <p14:creationId xmlns:p14="http://schemas.microsoft.com/office/powerpoint/2010/main" val="976723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268385-D554-46BE-BE6E-08FEB5EC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5" y="1674874"/>
            <a:ext cx="3095020" cy="35293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528AB42-AEBD-4609-9442-D76A412CD9C1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/>
              <a:t>최적의 링크 길이 구하기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3D45E-163F-4A2F-850B-B2CE3E6F0DC6}"/>
              </a:ext>
            </a:extLst>
          </p:cNvPr>
          <p:cNvSpPr txBox="1"/>
          <p:nvPr/>
        </p:nvSpPr>
        <p:spPr>
          <a:xfrm>
            <a:off x="399545" y="5484778"/>
            <a:ext cx="7301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분산분석 수행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후</a:t>
            </a:r>
            <a:r>
              <a:rPr lang="en-US" altLang="ko-KR" sz="2000" dirty="0"/>
              <a:t>)</a:t>
            </a:r>
            <a:r>
              <a:rPr lang="ko-KR" altLang="en-US" sz="2000" dirty="0"/>
              <a:t>       </a:t>
            </a:r>
            <a:r>
              <a:rPr lang="en-US" altLang="ko-KR" sz="2000" dirty="0"/>
              <a:t>	</a:t>
            </a:r>
            <a:r>
              <a:rPr lang="ko-KR" altLang="en-US" sz="2000" dirty="0"/>
              <a:t>유의미한 인자는 </a:t>
            </a:r>
            <a:r>
              <a:rPr lang="ko-KR" altLang="en-US" sz="2000" dirty="0" err="1"/>
              <a:t>라커이고</a:t>
            </a:r>
            <a:r>
              <a:rPr lang="ko-KR" altLang="en-US" sz="2000" dirty="0"/>
              <a:t> </a:t>
            </a:r>
            <a:r>
              <a:rPr lang="en-US" altLang="ko-KR" sz="2000" dirty="0"/>
              <a:t>									</a:t>
            </a:r>
            <a:r>
              <a:rPr lang="ko-KR" altLang="en-US" sz="2000" dirty="0" err="1"/>
              <a:t>라커</a:t>
            </a:r>
            <a:r>
              <a:rPr lang="en-US" altLang="ko-KR" sz="2000" dirty="0"/>
              <a:t>*</a:t>
            </a:r>
            <a:r>
              <a:rPr lang="ko-KR" altLang="en-US" sz="2000" dirty="0"/>
              <a:t>보기 교호작용이 존재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91BF01A-F2F0-42F6-924A-6781D5DD18B0}"/>
              </a:ext>
            </a:extLst>
          </p:cNvPr>
          <p:cNvCxnSpPr/>
          <p:nvPr/>
        </p:nvCxnSpPr>
        <p:spPr>
          <a:xfrm>
            <a:off x="3186720" y="5704543"/>
            <a:ext cx="4628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C2A4D74-E57A-4974-B313-150522F6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65" y="1674873"/>
            <a:ext cx="3095020" cy="35293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5EC6EC-1678-419E-AD28-937A8283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63" y="1674872"/>
            <a:ext cx="2954436" cy="3529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B7F94C-5FAA-4024-B260-05ECB0E5575F}"/>
              </a:ext>
            </a:extLst>
          </p:cNvPr>
          <p:cNvSpPr txBox="1"/>
          <p:nvPr/>
        </p:nvSpPr>
        <p:spPr>
          <a:xfrm>
            <a:off x="7435359" y="5542845"/>
            <a:ext cx="3917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라커의</a:t>
            </a:r>
            <a:r>
              <a:rPr lang="ko-KR" altLang="en-US" sz="2000" dirty="0"/>
              <a:t> 길이가 </a:t>
            </a:r>
            <a:r>
              <a:rPr lang="en-US" altLang="ko-KR" sz="2000" dirty="0"/>
              <a:t>110, </a:t>
            </a:r>
            <a:r>
              <a:rPr lang="ko-KR" altLang="en-US" sz="2000" dirty="0"/>
              <a:t>보기의 길이가 </a:t>
            </a:r>
            <a:r>
              <a:rPr lang="en-US" altLang="ko-KR" sz="2000" dirty="0"/>
              <a:t>60</a:t>
            </a:r>
            <a:r>
              <a:rPr lang="ko-KR" altLang="en-US" sz="2000" dirty="0" err="1"/>
              <a:t>일때</a:t>
            </a:r>
            <a:r>
              <a:rPr lang="ko-KR" altLang="en-US" sz="2000" dirty="0"/>
              <a:t> 최적의 값을 가짐</a:t>
            </a:r>
          </a:p>
        </p:txBody>
      </p:sp>
    </p:spTree>
    <p:extLst>
      <p:ext uri="{BB962C8B-B14F-4D97-AF65-F5344CB8AC3E}">
        <p14:creationId xmlns:p14="http://schemas.microsoft.com/office/powerpoint/2010/main" val="415083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EC15273-4DF2-4568-B2A5-45F214FA7E92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/>
              <a:t>최적의 링크 길이 구하기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0D7F6-0B09-4F9D-8147-9D60AA80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502039"/>
            <a:ext cx="9010650" cy="3853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2B3DC-FE79-429B-B950-55A4640AF77A}"/>
              </a:ext>
            </a:extLst>
          </p:cNvPr>
          <p:cNvSpPr txBox="1"/>
          <p:nvPr/>
        </p:nvSpPr>
        <p:spPr>
          <a:xfrm>
            <a:off x="1590675" y="5761627"/>
            <a:ext cx="877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요인그림 그래프로 </a:t>
            </a:r>
            <a:r>
              <a:rPr lang="ko-KR" altLang="en-US" sz="2000" dirty="0" err="1"/>
              <a:t>라커와</a:t>
            </a:r>
            <a:r>
              <a:rPr lang="ko-KR" altLang="en-US" sz="2000" dirty="0"/>
              <a:t> 보기의 교호작용이 존재하는 것을 쉽게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1725868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23F2690-94F1-452C-9778-E78EE6774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362" y="1846263"/>
            <a:ext cx="5897602" cy="402272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409F2BF-04AF-4538-90F7-1F869BAB07E0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/>
              <a:t>최적의 링크 길이 구하기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3A62D-A1C7-40C7-A6D8-BC489244793C}"/>
              </a:ext>
            </a:extLst>
          </p:cNvPr>
          <p:cNvSpPr txBox="1"/>
          <p:nvPr/>
        </p:nvSpPr>
        <p:spPr>
          <a:xfrm>
            <a:off x="1730449" y="5954233"/>
            <a:ext cx="873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미니탭을</a:t>
            </a:r>
            <a:r>
              <a:rPr lang="ko-KR" altLang="en-US" sz="2000" dirty="0"/>
              <a:t> 활용하여 구한 가장 최적의 길이를 바탕으로 최종 링크 길이 확정</a:t>
            </a:r>
          </a:p>
        </p:txBody>
      </p:sp>
    </p:spTree>
    <p:extLst>
      <p:ext uri="{BB962C8B-B14F-4D97-AF65-F5344CB8AC3E}">
        <p14:creationId xmlns:p14="http://schemas.microsoft.com/office/powerpoint/2010/main" val="1266632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EC3A22-CF95-4450-8EA0-8AEBD096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28" y="1331626"/>
            <a:ext cx="6310293" cy="4417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D8215-85D2-426F-B2BD-3E9F92DF997F}"/>
              </a:ext>
            </a:extLst>
          </p:cNvPr>
          <p:cNvSpPr txBox="1"/>
          <p:nvPr/>
        </p:nvSpPr>
        <p:spPr>
          <a:xfrm>
            <a:off x="2640418" y="5849258"/>
            <a:ext cx="691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카고</a:t>
            </a:r>
            <a:r>
              <a:rPr lang="ko-KR" altLang="en-US" sz="2000" dirty="0"/>
              <a:t> 평형을 위한 </a:t>
            </a:r>
            <a:r>
              <a:rPr lang="ko-KR" altLang="en-US" sz="2000" dirty="0" err="1"/>
              <a:t>풀리와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라커의</a:t>
            </a:r>
            <a:r>
              <a:rPr lang="ko-KR" altLang="en-US" sz="2000" dirty="0"/>
              <a:t> 결합 방식을 고려 할 예정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5C5966A-0612-41F2-AE45-C8ECAEC8964D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진행예정</a:t>
            </a:r>
          </a:p>
        </p:txBody>
      </p:sp>
    </p:spTree>
    <p:extLst>
      <p:ext uri="{BB962C8B-B14F-4D97-AF65-F5344CB8AC3E}">
        <p14:creationId xmlns:p14="http://schemas.microsoft.com/office/powerpoint/2010/main" val="31101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FD382EF-2C4F-4C03-AD3E-7668AED0604A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Cargo</a:t>
            </a:r>
            <a:r>
              <a:rPr lang="ko-KR" altLang="en-US" sz="4000" dirty="0"/>
              <a:t>와 </a:t>
            </a:r>
            <a:r>
              <a:rPr lang="ko-KR" altLang="en-US" sz="4000" dirty="0" err="1"/>
              <a:t>라커</a:t>
            </a:r>
            <a:r>
              <a:rPr lang="ko-KR" altLang="en-US" sz="4000" dirty="0"/>
              <a:t> 사이 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732E86-CFBB-4064-A7D1-4AAC5DDD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14" y="1467293"/>
            <a:ext cx="7065171" cy="3923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D79EB0-8AF8-4BB1-B88E-8B15F816C4AE}"/>
              </a:ext>
            </a:extLst>
          </p:cNvPr>
          <p:cNvSpPr txBox="1"/>
          <p:nvPr/>
        </p:nvSpPr>
        <p:spPr>
          <a:xfrm>
            <a:off x="2308437" y="5617990"/>
            <a:ext cx="8431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지난 발표 때 </a:t>
            </a:r>
            <a:r>
              <a:rPr lang="en-US" altLang="ko-KR" sz="2000" dirty="0"/>
              <a:t>3D</a:t>
            </a:r>
            <a:r>
              <a:rPr lang="ko-KR" altLang="en-US" sz="2000" dirty="0"/>
              <a:t>프린터를 이용하여 결합 결과 축이 하나일 때 휘어지는 안정하지 못하는 모습이 보임</a:t>
            </a:r>
          </a:p>
        </p:txBody>
      </p:sp>
    </p:spTree>
    <p:extLst>
      <p:ext uri="{BB962C8B-B14F-4D97-AF65-F5344CB8AC3E}">
        <p14:creationId xmlns:p14="http://schemas.microsoft.com/office/powerpoint/2010/main" val="426916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5FFA8DF-3D73-8E59-B01D-8887F75A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462205"/>
              </p:ext>
            </p:extLst>
          </p:nvPr>
        </p:nvGraphicFramePr>
        <p:xfrm>
          <a:off x="1" y="655320"/>
          <a:ext cx="12192016" cy="5999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120">
                  <a:extLst>
                    <a:ext uri="{9D8B030D-6E8A-4147-A177-3AD203B41FA5}">
                      <a16:colId xmlns:a16="http://schemas.microsoft.com/office/drawing/2014/main" val="3907760038"/>
                    </a:ext>
                  </a:extLst>
                </a:gridCol>
                <a:gridCol w="884774">
                  <a:extLst>
                    <a:ext uri="{9D8B030D-6E8A-4147-A177-3AD203B41FA5}">
                      <a16:colId xmlns:a16="http://schemas.microsoft.com/office/drawing/2014/main" val="739992379"/>
                    </a:ext>
                  </a:extLst>
                </a:gridCol>
                <a:gridCol w="884774">
                  <a:extLst>
                    <a:ext uri="{9D8B030D-6E8A-4147-A177-3AD203B41FA5}">
                      <a16:colId xmlns:a16="http://schemas.microsoft.com/office/drawing/2014/main" val="1940298446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3914936102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3441663847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1925549847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1913672253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547628237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2003609615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2351596870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504731568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3800766324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3806807878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32183987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1226205493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2074077993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3190155036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2378696645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1464161099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2917033168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3194623707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4058906960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3785104458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808195774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325104798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4107605473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1855895731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5720954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802417630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760993536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1742533911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1562751192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3602822874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1895689625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379304168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2091626217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2930294741"/>
                    </a:ext>
                  </a:extLst>
                </a:gridCol>
                <a:gridCol w="252321">
                  <a:extLst>
                    <a:ext uri="{9D8B030D-6E8A-4147-A177-3AD203B41FA5}">
                      <a16:colId xmlns:a16="http://schemas.microsoft.com/office/drawing/2014/main" val="155337275"/>
                    </a:ext>
                  </a:extLst>
                </a:gridCol>
                <a:gridCol w="296113">
                  <a:extLst>
                    <a:ext uri="{9D8B030D-6E8A-4147-A177-3AD203B41FA5}">
                      <a16:colId xmlns:a16="http://schemas.microsoft.com/office/drawing/2014/main" val="2870833620"/>
                    </a:ext>
                  </a:extLst>
                </a:gridCol>
              </a:tblGrid>
              <a:tr h="37634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</a:t>
                      </a: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 일정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010713"/>
                  </a:ext>
                </a:extLst>
              </a:tr>
              <a:tr h="37634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로봇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프로그래밍부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7558"/>
                  </a:ext>
                </a:extLst>
              </a:tr>
              <a:tr h="250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024300"/>
                  </a:ext>
                </a:extLst>
              </a:tr>
              <a:tr h="1248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제어부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로봇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시스템 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집중개발기간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집중개발기간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집중개발기간</a:t>
                      </a:r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680414"/>
                  </a:ext>
                </a:extLst>
              </a:tr>
              <a:tr h="62443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설계부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 Rocker-bogie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설계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383117"/>
                  </a:ext>
                </a:extLst>
              </a:tr>
              <a:tr h="6244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제작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654367"/>
                  </a:ext>
                </a:extLst>
              </a:tr>
              <a:tr h="6244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171450" indent="-171450" algn="ctr" latinLnBrk="1">
                        <a:buFontTx/>
                        <a:buChar char="-"/>
                      </a:pPr>
                      <a:r>
                        <a:rPr lang="en-US" altLang="ko-KR" sz="1200" dirty="0"/>
                        <a:t>Cargo</a:t>
                      </a:r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설계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3792828"/>
                  </a:ext>
                </a:extLst>
              </a:tr>
              <a:tr h="6244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제작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824223"/>
                  </a:ext>
                </a:extLst>
              </a:tr>
              <a:tr h="6244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회로</a:t>
                      </a:r>
                    </a:p>
                  </a:txBody>
                  <a:tcPr anchor="ctr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설계</a:t>
                      </a:r>
                    </a:p>
                  </a:txBody>
                  <a:tcPr anchor="ctr"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429158"/>
                  </a:ext>
                </a:extLst>
              </a:tr>
              <a:tr h="6244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제작</a:t>
                      </a:r>
                    </a:p>
                  </a:txBody>
                  <a:tcPr anchor="ctr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982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501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F34C8-1FEE-4919-B1BC-8DEF1AF6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285" y="1280307"/>
            <a:ext cx="3117112" cy="424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축을 두개로 고정할 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E26FE0-A39E-44B8-BC84-287360141F35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Cargo</a:t>
            </a:r>
            <a:r>
              <a:rPr lang="ko-KR" altLang="en-US" sz="4000" dirty="0"/>
              <a:t>와 </a:t>
            </a:r>
            <a:r>
              <a:rPr lang="ko-KR" altLang="en-US" sz="4000" dirty="0" err="1"/>
              <a:t>라커</a:t>
            </a:r>
            <a:r>
              <a:rPr lang="ko-KR" altLang="en-US" sz="4000" dirty="0"/>
              <a:t> 사이 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BC30B0-ED9D-4D51-BAC8-1A2B9A3A5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33" y="1862108"/>
            <a:ext cx="4487050" cy="41051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73E47F-B5EC-45BF-A2E5-A1EBBC5F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017" y="1862107"/>
            <a:ext cx="4487050" cy="4105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0FF2D-FF29-4DE6-A1D7-4EE902B021B5}"/>
              </a:ext>
            </a:extLst>
          </p:cNvPr>
          <p:cNvSpPr txBox="1"/>
          <p:nvPr/>
        </p:nvSpPr>
        <p:spPr>
          <a:xfrm>
            <a:off x="2216555" y="5968129"/>
            <a:ext cx="206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고정된 두 축일 때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5B588-231F-4050-BF11-4A2E9316EF43}"/>
              </a:ext>
            </a:extLst>
          </p:cNvPr>
          <p:cNvSpPr txBox="1"/>
          <p:nvPr/>
        </p:nvSpPr>
        <p:spPr>
          <a:xfrm>
            <a:off x="7040857" y="5968129"/>
            <a:ext cx="379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고정된 한 축에 자유 회전 축일 때</a:t>
            </a:r>
          </a:p>
        </p:txBody>
      </p:sp>
    </p:spTree>
    <p:extLst>
      <p:ext uri="{BB962C8B-B14F-4D97-AF65-F5344CB8AC3E}">
        <p14:creationId xmlns:p14="http://schemas.microsoft.com/office/powerpoint/2010/main" val="3268798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F7EB229-F18C-2E0B-043D-256D9D6F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20100055 </a:t>
            </a:r>
            <a:r>
              <a:rPr lang="ko-KR" altLang="en-US" sz="4000" dirty="0" err="1"/>
              <a:t>김강현</a:t>
            </a:r>
            <a:endParaRPr lang="ko-KR" altLang="en-US" sz="40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AAFD6C-BC05-DD7D-A6A8-8A0253E64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tx1"/>
                </a:solidFill>
              </a:rPr>
              <a:t>설계 </a:t>
            </a:r>
            <a:r>
              <a:rPr lang="en-US" altLang="ko-KR" sz="3200" dirty="0">
                <a:solidFill>
                  <a:schemeClr val="tx1"/>
                </a:solidFill>
              </a:rPr>
              <a:t>– Cargo </a:t>
            </a:r>
            <a:r>
              <a:rPr lang="ko-KR" altLang="en-US" sz="3200" dirty="0">
                <a:solidFill>
                  <a:schemeClr val="tx1"/>
                </a:solidFill>
              </a:rPr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1893150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DCFA7-4A0E-4205-A4FB-C51520AF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90" y="4588493"/>
            <a:ext cx="10515600" cy="132851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카고</a:t>
            </a:r>
            <a:r>
              <a:rPr lang="ko-KR" altLang="en-US" sz="2000" dirty="0"/>
              <a:t> 내부에 들어가는 </a:t>
            </a:r>
            <a:r>
              <a:rPr lang="en-US" altLang="ko-KR" sz="2000" dirty="0"/>
              <a:t>Battery, </a:t>
            </a:r>
            <a:r>
              <a:rPr lang="en-US" altLang="ko-KR" sz="2000" dirty="0" err="1"/>
              <a:t>Nuc</a:t>
            </a:r>
            <a:r>
              <a:rPr lang="en-US" altLang="ko-KR" sz="2000" dirty="0"/>
              <a:t>, Moonwalker </a:t>
            </a:r>
            <a:r>
              <a:rPr lang="ko-KR" altLang="en-US" sz="2000" dirty="0"/>
              <a:t>등과 각각의 케이스 설계</a:t>
            </a:r>
            <a:endParaRPr lang="en-US" altLang="ko-KR" sz="2000" dirty="0"/>
          </a:p>
          <a:p>
            <a:r>
              <a:rPr lang="ko-KR" altLang="en-US" sz="2000" dirty="0"/>
              <a:t>케이스의 경우 </a:t>
            </a:r>
            <a:r>
              <a:rPr lang="en-US" altLang="ko-KR" sz="2000" dirty="0"/>
              <a:t>3D </a:t>
            </a:r>
            <a:r>
              <a:rPr lang="ko-KR" altLang="en-US" sz="2000" dirty="0"/>
              <a:t>프린터로 만들기 때문에 오차를 생각해 치수를 다르게 하여 뽑고 각각의 제품과 가장 잘 맞는 케이스를 사용할 예정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273DEC0-E466-4ED1-90E6-4D11DFE84408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/>
              <a:t>카고</a:t>
            </a:r>
            <a:r>
              <a:rPr lang="ko-KR" altLang="en-US" sz="4000" dirty="0"/>
              <a:t> 내부 설계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93DC3-F95E-5A4E-1874-B01B62D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54" t="16261" r="19965" b="11717"/>
          <a:stretch>
            <a:fillRect/>
          </a:stretch>
        </p:blipFill>
        <p:spPr>
          <a:xfrm>
            <a:off x="727707" y="1354195"/>
            <a:ext cx="3842220" cy="29764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C4E8487-4E09-8EB8-53BC-E5D0482D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22" t="22643" r="23457" b="20911"/>
          <a:stretch>
            <a:fillRect/>
          </a:stretch>
        </p:blipFill>
        <p:spPr>
          <a:xfrm>
            <a:off x="4513757" y="1354195"/>
            <a:ext cx="4220804" cy="29764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DB2E8AF5-3434-7D77-F0AA-7836473061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09" t="31779" r="43171" b="32977"/>
          <a:stretch>
            <a:fillRect/>
          </a:stretch>
        </p:blipFill>
        <p:spPr>
          <a:xfrm>
            <a:off x="8734561" y="1354195"/>
            <a:ext cx="2509315" cy="159327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F50F3-99A1-D042-E86B-6667E3C9E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023" t="35365" r="23793" b="32977"/>
          <a:stretch>
            <a:fillRect/>
          </a:stretch>
        </p:blipFill>
        <p:spPr>
          <a:xfrm>
            <a:off x="8734561" y="2900364"/>
            <a:ext cx="1455732" cy="142548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9239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81606F1-9CEE-11C2-B42B-04CC7591991F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>
                <a:solidFill>
                  <a:schemeClr val="tx1"/>
                </a:solidFill>
              </a:rPr>
              <a:t>카고</a:t>
            </a:r>
            <a:r>
              <a:rPr lang="ko-KR" altLang="en-US" sz="4000" dirty="0">
                <a:solidFill>
                  <a:schemeClr val="tx1"/>
                </a:solidFill>
              </a:rPr>
              <a:t> 내부 배치</a:t>
            </a:r>
            <a:r>
              <a:rPr lang="en-US" altLang="ko-KR" sz="4000" dirty="0">
                <a:solidFill>
                  <a:schemeClr val="tx1"/>
                </a:solidFill>
              </a:rPr>
              <a:t>(A)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D0C3E28-CE11-AB55-F6CF-A24ABCB749CD}"/>
              </a:ext>
            </a:extLst>
          </p:cNvPr>
          <p:cNvSpPr txBox="1">
            <a:spLocks/>
          </p:cNvSpPr>
          <p:nvPr/>
        </p:nvSpPr>
        <p:spPr>
          <a:xfrm>
            <a:off x="1621755" y="5226751"/>
            <a:ext cx="9040652" cy="788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카고의 무게중심이 링크의 축과 일치하고 컵과 겹치는 부분이 없도록 한 층에 배치 </a:t>
            </a:r>
            <a:r>
              <a:rPr lang="en-US" altLang="ko-KR" sz="2000"/>
              <a:t>(</a:t>
            </a:r>
            <a:r>
              <a:rPr lang="ko-KR" altLang="en-US" sz="2000"/>
              <a:t>단</a:t>
            </a:r>
            <a:r>
              <a:rPr lang="en-US" altLang="ko-KR" sz="2000"/>
              <a:t>, Moonwalker </a:t>
            </a:r>
            <a:r>
              <a:rPr lang="ko-KR" altLang="en-US" sz="2000"/>
              <a:t>와 </a:t>
            </a:r>
            <a:r>
              <a:rPr lang="en-US" altLang="ko-KR" sz="2000"/>
              <a:t>Battery, </a:t>
            </a:r>
            <a:r>
              <a:rPr lang="ko-KR" altLang="en-US" sz="2000"/>
              <a:t>문 사이에 여유공간이 </a:t>
            </a:r>
            <a:r>
              <a:rPr lang="en-US" altLang="ko-KR" sz="2000"/>
              <a:t>2.5cm </a:t>
            </a:r>
            <a:r>
              <a:rPr lang="ko-KR" altLang="en-US" sz="2000"/>
              <a:t>밖에 없음</a:t>
            </a:r>
            <a:r>
              <a:rPr lang="en-US" altLang="ko-KR" sz="2000"/>
              <a:t>)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8ED338-7CA2-9F19-78BD-843056959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03" t="20866" r="32328" b="17455"/>
          <a:stretch/>
        </p:blipFill>
        <p:spPr>
          <a:xfrm>
            <a:off x="1354150" y="1456524"/>
            <a:ext cx="3692501" cy="3512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51372A-9AFC-4359-C582-D3EDCA8B5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5" t="28906" r="17099" b="25700"/>
          <a:stretch/>
        </p:blipFill>
        <p:spPr>
          <a:xfrm>
            <a:off x="5384250" y="1631249"/>
            <a:ext cx="6386840" cy="31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02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2EC76F7-BE8E-4EC1-B8A9-05FF7C98E3BE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/>
              <a:t>카고</a:t>
            </a:r>
            <a:r>
              <a:rPr lang="ko-KR" altLang="en-US" sz="4000" dirty="0"/>
              <a:t> 내부 배치</a:t>
            </a:r>
            <a:r>
              <a:rPr lang="en-US" altLang="ko-KR" sz="4000" dirty="0"/>
              <a:t>(B)</a:t>
            </a:r>
            <a:endParaRPr lang="ko-KR" altLang="en-US"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1C49BE-467C-5514-8F42-E99255891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84" t="22188" r="29637" b="25191"/>
          <a:stretch/>
        </p:blipFill>
        <p:spPr>
          <a:xfrm>
            <a:off x="1307708" y="1291326"/>
            <a:ext cx="3659358" cy="3168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9BEDC7-E3FA-21AD-45AB-A6C3159E3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23" t="31145" r="28950" b="23665"/>
          <a:stretch/>
        </p:blipFill>
        <p:spPr>
          <a:xfrm>
            <a:off x="5395658" y="1291326"/>
            <a:ext cx="5488634" cy="3168992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F8DA7E49-BA06-9F79-2162-A4FCAE9E525A}"/>
              </a:ext>
            </a:extLst>
          </p:cNvPr>
          <p:cNvSpPr txBox="1">
            <a:spLocks/>
          </p:cNvSpPr>
          <p:nvPr/>
        </p:nvSpPr>
        <p:spPr>
          <a:xfrm>
            <a:off x="1307708" y="5310430"/>
            <a:ext cx="9182492" cy="788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00" dirty="0"/>
              <a:t>Moonwalker</a:t>
            </a:r>
            <a:r>
              <a:rPr lang="ko-KR" altLang="en-US" sz="1900" dirty="0"/>
              <a:t> 하나를 </a:t>
            </a:r>
            <a:r>
              <a:rPr lang="ko-KR" altLang="en-US" sz="1900" dirty="0" err="1"/>
              <a:t>카고의</a:t>
            </a:r>
            <a:r>
              <a:rPr lang="ko-KR" altLang="en-US" sz="1900" dirty="0"/>
              <a:t> 문에 배치하여 여러 선들이 들어갈 공간 확보 </a:t>
            </a:r>
            <a:r>
              <a:rPr lang="en-US" altLang="ko-KR" sz="1900" dirty="0"/>
              <a:t>(</a:t>
            </a:r>
            <a:r>
              <a:rPr lang="ko-KR" altLang="en-US" sz="1900" dirty="0"/>
              <a:t>컵이 들어가는데 문제 없음</a:t>
            </a:r>
            <a:r>
              <a:rPr lang="en-US" altLang="ko-KR" sz="1900" dirty="0"/>
              <a:t>, </a:t>
            </a:r>
            <a:r>
              <a:rPr lang="ko-KR" altLang="en-US" sz="1900" dirty="0"/>
              <a:t>능동적인 배치 가능</a:t>
            </a:r>
            <a:r>
              <a:rPr lang="en-US" altLang="ko-KR" sz="1900" dirty="0"/>
              <a:t>)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60456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D0E16E-BE16-4D96-BB96-BCE6DD52D778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무게분포 확인</a:t>
            </a:r>
            <a:r>
              <a:rPr lang="en-US" altLang="ko-KR" sz="4000" dirty="0"/>
              <a:t>(A)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3EAF04D-3B95-46B2-98E0-928019E80927}"/>
              </a:ext>
            </a:extLst>
          </p:cNvPr>
          <p:cNvCxnSpPr>
            <a:cxnSpLocks/>
          </p:cNvCxnSpPr>
          <p:nvPr/>
        </p:nvCxnSpPr>
        <p:spPr>
          <a:xfrm>
            <a:off x="9809339" y="5688421"/>
            <a:ext cx="4253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CA76FB2-3274-1719-B133-EA1DA154B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73" t="24300" r="26667" b="26441"/>
          <a:stretch/>
        </p:blipFill>
        <p:spPr>
          <a:xfrm>
            <a:off x="1562100" y="1479550"/>
            <a:ext cx="3994150" cy="337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AAF6B7-3219-B3AC-BA09-54E85A72D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4" t="25000" r="77188" b="56945"/>
          <a:stretch/>
        </p:blipFill>
        <p:spPr>
          <a:xfrm>
            <a:off x="838200" y="1479550"/>
            <a:ext cx="876300" cy="1238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BAC85B-E119-EBFC-8CBE-A153D5A93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29" t="23889" r="27240" b="26852"/>
          <a:stretch/>
        </p:blipFill>
        <p:spPr>
          <a:xfrm>
            <a:off x="6858002" y="1479550"/>
            <a:ext cx="3905250" cy="33782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A0D2C7-5F48-A726-EF17-C1A30033B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25278" r="77135" b="56666"/>
          <a:stretch/>
        </p:blipFill>
        <p:spPr>
          <a:xfrm>
            <a:off x="6057900" y="1479550"/>
            <a:ext cx="876300" cy="1238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5CCD24-450F-48B8-D60F-5B8B80A8859B}"/>
              </a:ext>
            </a:extLst>
          </p:cNvPr>
          <p:cNvSpPr txBox="1"/>
          <p:nvPr/>
        </p:nvSpPr>
        <p:spPr>
          <a:xfrm>
            <a:off x="6496050" y="4919036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Equivalent Strain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664C6-C30C-B3FF-DF5F-43E746DDE673}"/>
              </a:ext>
            </a:extLst>
          </p:cNvPr>
          <p:cNvSpPr txBox="1"/>
          <p:nvPr/>
        </p:nvSpPr>
        <p:spPr>
          <a:xfrm>
            <a:off x="1003300" y="4919036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Total Deformation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0459B7-EA3A-D2FF-CBDA-9B0B698E46D6}"/>
              </a:ext>
            </a:extLst>
          </p:cNvPr>
          <p:cNvSpPr/>
          <p:nvPr/>
        </p:nvSpPr>
        <p:spPr>
          <a:xfrm>
            <a:off x="9671050" y="5480050"/>
            <a:ext cx="7937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DDB61-1507-41D9-993C-CAD623383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450" y="5688421"/>
            <a:ext cx="10515600" cy="101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err="1"/>
              <a:t>카고</a:t>
            </a:r>
            <a:r>
              <a:rPr lang="ko-KR" altLang="en-US" sz="1800" dirty="0"/>
              <a:t> 내부에 들어가는 각각의 부품에 무게를 계산해 무게분포를 확인</a:t>
            </a:r>
          </a:p>
        </p:txBody>
      </p:sp>
    </p:spTree>
    <p:extLst>
      <p:ext uri="{BB962C8B-B14F-4D97-AF65-F5344CB8AC3E}">
        <p14:creationId xmlns:p14="http://schemas.microsoft.com/office/powerpoint/2010/main" val="1224446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D0E16E-BE16-4D96-BB96-BCE6DD52D778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무게분포 확인</a:t>
            </a:r>
            <a:r>
              <a:rPr lang="en-US" altLang="ko-KR" sz="4000" dirty="0"/>
              <a:t>(B)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3EAF04D-3B95-46B2-98E0-928019E80927}"/>
              </a:ext>
            </a:extLst>
          </p:cNvPr>
          <p:cNvCxnSpPr>
            <a:cxnSpLocks/>
          </p:cNvCxnSpPr>
          <p:nvPr/>
        </p:nvCxnSpPr>
        <p:spPr>
          <a:xfrm>
            <a:off x="9809339" y="5688421"/>
            <a:ext cx="4253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5CCD24-450F-48B8-D60F-5B8B80A8859B}"/>
              </a:ext>
            </a:extLst>
          </p:cNvPr>
          <p:cNvSpPr txBox="1"/>
          <p:nvPr/>
        </p:nvSpPr>
        <p:spPr>
          <a:xfrm>
            <a:off x="6496050" y="4919036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Equivalent Strain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664C6-C30C-B3FF-DF5F-43E746DDE673}"/>
              </a:ext>
            </a:extLst>
          </p:cNvPr>
          <p:cNvSpPr txBox="1"/>
          <p:nvPr/>
        </p:nvSpPr>
        <p:spPr>
          <a:xfrm>
            <a:off x="1003300" y="4919036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Total Deformation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4E31A3-8560-128B-89FE-C1808C32A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0" t="21574" r="27708" b="26945"/>
          <a:stretch/>
        </p:blipFill>
        <p:spPr>
          <a:xfrm>
            <a:off x="2108198" y="1479550"/>
            <a:ext cx="3365502" cy="3414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19FC70-7F8E-B177-8497-A9476213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72" t="25555" r="77292" b="57685"/>
          <a:stretch/>
        </p:blipFill>
        <p:spPr>
          <a:xfrm>
            <a:off x="1349373" y="1484556"/>
            <a:ext cx="933450" cy="12332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27FC48-7128-112D-C2E4-2F058C155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46" t="22888" r="27812" b="26389"/>
          <a:stretch/>
        </p:blipFill>
        <p:spPr>
          <a:xfrm>
            <a:off x="7426835" y="1479550"/>
            <a:ext cx="3415792" cy="34146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876072-16A0-081C-A870-AF0D11F4B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5" t="24814" r="76719" b="58241"/>
          <a:stretch/>
        </p:blipFill>
        <p:spPr>
          <a:xfrm>
            <a:off x="6604000" y="1479550"/>
            <a:ext cx="933450" cy="12382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2E3A51-AB52-EB97-29F8-1DCE6590E697}"/>
              </a:ext>
            </a:extLst>
          </p:cNvPr>
          <p:cNvSpPr/>
          <p:nvPr/>
        </p:nvSpPr>
        <p:spPr>
          <a:xfrm>
            <a:off x="9671050" y="5480050"/>
            <a:ext cx="7937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F4B1B1-C7E9-2A25-1C4F-1CCAC10A8702}"/>
              </a:ext>
            </a:extLst>
          </p:cNvPr>
          <p:cNvSpPr txBox="1"/>
          <p:nvPr/>
        </p:nvSpPr>
        <p:spPr>
          <a:xfrm>
            <a:off x="2282823" y="5688421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무게 분포는 두 버전 모두 무게중심이 </a:t>
            </a:r>
            <a:r>
              <a:rPr lang="ko-KR" altLang="en-US" dirty="0" err="1"/>
              <a:t>카고의</a:t>
            </a:r>
            <a:r>
              <a:rPr lang="ko-KR" altLang="en-US" dirty="0"/>
              <a:t> 중앙으로 안정적임을 확인</a:t>
            </a:r>
          </a:p>
        </p:txBody>
      </p:sp>
    </p:spTree>
    <p:extLst>
      <p:ext uri="{BB962C8B-B14F-4D97-AF65-F5344CB8AC3E}">
        <p14:creationId xmlns:p14="http://schemas.microsoft.com/office/powerpoint/2010/main" val="3651741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D0E16E-BE16-4D96-BB96-BCE6DD52D778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링크 축의 강성확인 </a:t>
            </a:r>
            <a:endParaRPr lang="en-US" altLang="ko-KR" sz="40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3EAF04D-3B95-46B2-98E0-928019E80927}"/>
              </a:ext>
            </a:extLst>
          </p:cNvPr>
          <p:cNvCxnSpPr>
            <a:cxnSpLocks/>
          </p:cNvCxnSpPr>
          <p:nvPr/>
        </p:nvCxnSpPr>
        <p:spPr>
          <a:xfrm>
            <a:off x="9809339" y="5688421"/>
            <a:ext cx="4253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5CCD24-450F-48B8-D60F-5B8B80A8859B}"/>
              </a:ext>
            </a:extLst>
          </p:cNvPr>
          <p:cNvSpPr txBox="1"/>
          <p:nvPr/>
        </p:nvSpPr>
        <p:spPr>
          <a:xfrm>
            <a:off x="6496050" y="4919036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Equivalent Strain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664C6-C30C-B3FF-DF5F-43E746DDE673}"/>
              </a:ext>
            </a:extLst>
          </p:cNvPr>
          <p:cNvSpPr txBox="1"/>
          <p:nvPr/>
        </p:nvSpPr>
        <p:spPr>
          <a:xfrm>
            <a:off x="1003300" y="4919036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Total Deformation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959EAE-8B80-9FCF-6E27-F71FAF9D4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8" t="26621" r="21302" b="26204"/>
          <a:stretch/>
        </p:blipFill>
        <p:spPr>
          <a:xfrm>
            <a:off x="2098672" y="1812917"/>
            <a:ext cx="4250731" cy="27519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0E764B-AD60-CADA-330A-44A468F12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9" t="24814" r="76302" b="57130"/>
          <a:stretch/>
        </p:blipFill>
        <p:spPr>
          <a:xfrm>
            <a:off x="1095372" y="1812917"/>
            <a:ext cx="1003300" cy="12382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01F251-7AB0-B26E-83D9-2D8B925DE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08" t="27408" r="21979" b="25837"/>
          <a:stretch/>
        </p:blipFill>
        <p:spPr>
          <a:xfrm>
            <a:off x="7777165" y="1825625"/>
            <a:ext cx="3375023" cy="2739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2239C3-0B6D-69DF-FBB3-18357E797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9" t="24814" r="76302" b="56777"/>
          <a:stretch/>
        </p:blipFill>
        <p:spPr>
          <a:xfrm>
            <a:off x="6773865" y="1812917"/>
            <a:ext cx="1003300" cy="12624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845717-27EE-5F85-14E1-0BB9436E72AB}"/>
              </a:ext>
            </a:extLst>
          </p:cNvPr>
          <p:cNvSpPr/>
          <p:nvPr/>
        </p:nvSpPr>
        <p:spPr>
          <a:xfrm>
            <a:off x="9671050" y="5480050"/>
            <a:ext cx="7937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27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D0E16E-BE16-4D96-BB96-BCE6DD52D778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링크 축의 강성확인 </a:t>
            </a:r>
            <a:endParaRPr lang="en-US" altLang="ko-KR" sz="40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3EAF04D-3B95-46B2-98E0-928019E80927}"/>
              </a:ext>
            </a:extLst>
          </p:cNvPr>
          <p:cNvCxnSpPr>
            <a:cxnSpLocks/>
          </p:cNvCxnSpPr>
          <p:nvPr/>
        </p:nvCxnSpPr>
        <p:spPr>
          <a:xfrm>
            <a:off x="9809339" y="5688421"/>
            <a:ext cx="4253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5CCD24-450F-48B8-D60F-5B8B80A8859B}"/>
              </a:ext>
            </a:extLst>
          </p:cNvPr>
          <p:cNvSpPr txBox="1"/>
          <p:nvPr/>
        </p:nvSpPr>
        <p:spPr>
          <a:xfrm>
            <a:off x="6496050" y="4919036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Equivalent Strain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664C6-C30C-B3FF-DF5F-43E746DDE673}"/>
              </a:ext>
            </a:extLst>
          </p:cNvPr>
          <p:cNvSpPr txBox="1"/>
          <p:nvPr/>
        </p:nvSpPr>
        <p:spPr>
          <a:xfrm>
            <a:off x="1003300" y="4919036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Total Deformation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581DE8-76A2-9C6A-2B98-2AAF15190369}"/>
              </a:ext>
            </a:extLst>
          </p:cNvPr>
          <p:cNvSpPr/>
          <p:nvPr/>
        </p:nvSpPr>
        <p:spPr>
          <a:xfrm>
            <a:off x="9671050" y="5480050"/>
            <a:ext cx="7937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C9768F-5EDB-0EC0-06A3-0CDDA2AE2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96" t="26621" r="28438" b="41230"/>
          <a:stretch/>
        </p:blipFill>
        <p:spPr>
          <a:xfrm>
            <a:off x="420974" y="2558764"/>
            <a:ext cx="3251200" cy="22048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7B6802-284F-0409-48D6-466D6F00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5" t="25832" r="77396" b="58612"/>
          <a:stretch/>
        </p:blipFill>
        <p:spPr>
          <a:xfrm>
            <a:off x="2827082" y="1500396"/>
            <a:ext cx="822835" cy="106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49B1E2-9E4F-D046-C5B3-43E0A253E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79" t="67850" r="27604" b="26293"/>
          <a:stretch/>
        </p:blipFill>
        <p:spPr>
          <a:xfrm>
            <a:off x="3309145" y="4088338"/>
            <a:ext cx="2848768" cy="4016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549B57-AA51-8F4E-EDBB-93E7837F8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79" t="20185" r="30521" b="34444"/>
          <a:stretch/>
        </p:blipFill>
        <p:spPr>
          <a:xfrm>
            <a:off x="3548167" y="1498969"/>
            <a:ext cx="2848768" cy="26437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9B83F4-F181-616A-22AE-7BE1401AC8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21" t="23797" r="30260" b="37654"/>
          <a:stretch/>
        </p:blipFill>
        <p:spPr>
          <a:xfrm>
            <a:off x="7670799" y="1486544"/>
            <a:ext cx="3204957" cy="28695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770A35-7364-4A97-60C4-857649401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4" t="25555" r="77292" b="57685"/>
          <a:stretch/>
        </p:blipFill>
        <p:spPr>
          <a:xfrm>
            <a:off x="6856921" y="1480233"/>
            <a:ext cx="895350" cy="1149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755137-EB59-1A55-6716-58299101D759}"/>
              </a:ext>
            </a:extLst>
          </p:cNvPr>
          <p:cNvSpPr txBox="1"/>
          <p:nvPr/>
        </p:nvSpPr>
        <p:spPr>
          <a:xfrm>
            <a:off x="1711086" y="5717370"/>
            <a:ext cx="8893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 버전 모두 </a:t>
            </a:r>
            <a:r>
              <a:rPr lang="ko-KR" altLang="en-US" dirty="0" err="1"/>
              <a:t>카고의</a:t>
            </a:r>
            <a:r>
              <a:rPr lang="ko-KR" altLang="en-US" dirty="0"/>
              <a:t> 무게로 인한 축의 변형이 거의 생기지 않음을 확인 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카고의</a:t>
            </a:r>
            <a:r>
              <a:rPr lang="ko-KR" altLang="en-US" dirty="0"/>
              <a:t> 무게를 최대 </a:t>
            </a:r>
            <a:r>
              <a:rPr lang="en-US" altLang="ko-KR" dirty="0"/>
              <a:t>30kg</a:t>
            </a:r>
            <a:r>
              <a:rPr lang="ko-KR" altLang="en-US" dirty="0"/>
              <a:t>으로 </a:t>
            </a:r>
            <a:r>
              <a:rPr lang="ko-KR" altLang="en-US" dirty="0" err="1"/>
              <a:t>가정하였을때도</a:t>
            </a:r>
            <a:r>
              <a:rPr lang="ko-KR" altLang="en-US" dirty="0"/>
              <a:t> 변형이 거의 생기지 않음을 확인</a:t>
            </a:r>
          </a:p>
        </p:txBody>
      </p:sp>
    </p:spTree>
    <p:extLst>
      <p:ext uri="{BB962C8B-B14F-4D97-AF65-F5344CB8AC3E}">
        <p14:creationId xmlns:p14="http://schemas.microsoft.com/office/powerpoint/2010/main" val="627321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2EC76F7-BE8E-4EC1-B8A9-05FF7C98E3BE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내부 설계 결정</a:t>
            </a:r>
            <a:r>
              <a:rPr lang="en-US" altLang="ko-KR" sz="4000" dirty="0"/>
              <a:t>(A)</a:t>
            </a:r>
            <a:endParaRPr lang="ko-KR" altLang="en-US" sz="4000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F8DA7E49-BA06-9F79-2162-A4FCAE9E525A}"/>
              </a:ext>
            </a:extLst>
          </p:cNvPr>
          <p:cNvSpPr txBox="1">
            <a:spLocks/>
          </p:cNvSpPr>
          <p:nvPr/>
        </p:nvSpPr>
        <p:spPr>
          <a:xfrm>
            <a:off x="2576254" y="5329480"/>
            <a:ext cx="6301562" cy="788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EBBE1C-D790-80B3-48AF-690242F80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4" t="34114" r="17678" b="18275"/>
          <a:stretch/>
        </p:blipFill>
        <p:spPr>
          <a:xfrm>
            <a:off x="6275317" y="1615439"/>
            <a:ext cx="4598032" cy="22324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8CFAD7-A227-AEAC-A482-C4D907329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4" t="27778" r="18804" b="24999"/>
          <a:stretch/>
        </p:blipFill>
        <p:spPr>
          <a:xfrm>
            <a:off x="1162050" y="1615440"/>
            <a:ext cx="4565650" cy="2232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327ED-54DC-B1EE-AA37-1B750C68F679}"/>
              </a:ext>
            </a:extLst>
          </p:cNvPr>
          <p:cNvSpPr txBox="1"/>
          <p:nvPr/>
        </p:nvSpPr>
        <p:spPr>
          <a:xfrm>
            <a:off x="1162050" y="4182327"/>
            <a:ext cx="456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안의 경우 음식물을 넣을 공간이 충분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0EEFF-DC7B-D09B-2377-630AE5A6302D}"/>
              </a:ext>
            </a:extLst>
          </p:cNvPr>
          <p:cNvSpPr txBox="1"/>
          <p:nvPr/>
        </p:nvSpPr>
        <p:spPr>
          <a:xfrm>
            <a:off x="6286500" y="4182327"/>
            <a:ext cx="456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안의 경우 음식물을 넣을 공간이 제한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50B89BC-16DF-6A7B-2CB8-A8D479B6CB8E}"/>
              </a:ext>
            </a:extLst>
          </p:cNvPr>
          <p:cNvSpPr/>
          <p:nvPr/>
        </p:nvSpPr>
        <p:spPr>
          <a:xfrm>
            <a:off x="6153150" y="2806526"/>
            <a:ext cx="749300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C53D7-80F4-ED36-3223-54FECD6E78ED}"/>
              </a:ext>
            </a:extLst>
          </p:cNvPr>
          <p:cNvSpPr txBox="1"/>
          <p:nvPr/>
        </p:nvSpPr>
        <p:spPr>
          <a:xfrm>
            <a:off x="1263650" y="4838700"/>
            <a:ext cx="9213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안의 경우 음료가 아닌 음식을 넣기 위해서 </a:t>
            </a:r>
            <a:r>
              <a:rPr lang="en-US" altLang="ko-KR" dirty="0"/>
              <a:t>plate</a:t>
            </a:r>
            <a:r>
              <a:rPr lang="ko-KR" altLang="en-US" dirty="0"/>
              <a:t>를 아래로 내릴 공간이 제한되기 때문에 최종 배치는 </a:t>
            </a:r>
            <a:r>
              <a:rPr lang="en-US" altLang="ko-KR" dirty="0"/>
              <a:t>A</a:t>
            </a:r>
            <a:r>
              <a:rPr lang="ko-KR" altLang="en-US" dirty="0"/>
              <a:t>의 방식으로 진행</a:t>
            </a:r>
            <a:r>
              <a:rPr lang="en-US" altLang="ko-KR" dirty="0"/>
              <a:t>, moonwalker</a:t>
            </a:r>
            <a:r>
              <a:rPr lang="ko-KR" altLang="en-US" dirty="0"/>
              <a:t> 사이의 여유공간 부족으로 배선이 제한될 경우 </a:t>
            </a:r>
            <a:r>
              <a:rPr lang="en-US" altLang="ko-KR" dirty="0"/>
              <a:t>B</a:t>
            </a:r>
            <a:r>
              <a:rPr lang="ko-KR" altLang="en-US" dirty="0"/>
              <a:t>안을 택한 뒤 </a:t>
            </a:r>
            <a:r>
              <a:rPr lang="en-US" altLang="ko-KR" dirty="0"/>
              <a:t>plate</a:t>
            </a:r>
            <a:r>
              <a:rPr lang="ko-KR" altLang="en-US" dirty="0"/>
              <a:t>의 형태를 변형하는 방식으로 진행</a:t>
            </a:r>
          </a:p>
        </p:txBody>
      </p:sp>
    </p:spTree>
    <p:extLst>
      <p:ext uri="{BB962C8B-B14F-4D97-AF65-F5344CB8AC3E}">
        <p14:creationId xmlns:p14="http://schemas.microsoft.com/office/powerpoint/2010/main" val="402972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4F1D-D66B-842E-2BA0-06CCCA10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구성품 </a:t>
            </a:r>
            <a:r>
              <a:rPr lang="en-US" altLang="ko-KR" dirty="0"/>
              <a:t>BOM</a:t>
            </a:r>
            <a:r>
              <a:rPr lang="ko-KR" altLang="en-US" dirty="0"/>
              <a:t> 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EAE70D21-3EFF-F0D1-5DCC-9E651679D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8055538"/>
              </p:ext>
            </p:extLst>
          </p:nvPr>
        </p:nvGraphicFramePr>
        <p:xfrm>
          <a:off x="553673" y="1808251"/>
          <a:ext cx="1101112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342">
                  <a:extLst>
                    <a:ext uri="{9D8B030D-6E8A-4147-A177-3AD203B41FA5}">
                      <a16:colId xmlns:a16="http://schemas.microsoft.com/office/drawing/2014/main" val="1856994120"/>
                    </a:ext>
                  </a:extLst>
                </a:gridCol>
                <a:gridCol w="1661020">
                  <a:extLst>
                    <a:ext uri="{9D8B030D-6E8A-4147-A177-3AD203B41FA5}">
                      <a16:colId xmlns:a16="http://schemas.microsoft.com/office/drawing/2014/main" val="1901525541"/>
                    </a:ext>
                  </a:extLst>
                </a:gridCol>
                <a:gridCol w="654341">
                  <a:extLst>
                    <a:ext uri="{9D8B030D-6E8A-4147-A177-3AD203B41FA5}">
                      <a16:colId xmlns:a16="http://schemas.microsoft.com/office/drawing/2014/main" val="982331709"/>
                    </a:ext>
                  </a:extLst>
                </a:gridCol>
                <a:gridCol w="880844">
                  <a:extLst>
                    <a:ext uri="{9D8B030D-6E8A-4147-A177-3AD203B41FA5}">
                      <a16:colId xmlns:a16="http://schemas.microsoft.com/office/drawing/2014/main" val="3742338877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val="27432451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0997764"/>
                    </a:ext>
                  </a:extLst>
                </a:gridCol>
                <a:gridCol w="664175">
                  <a:extLst>
                    <a:ext uri="{9D8B030D-6E8A-4147-A177-3AD203B41FA5}">
                      <a16:colId xmlns:a16="http://schemas.microsoft.com/office/drawing/2014/main" val="3425998643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2125913896"/>
                    </a:ext>
                  </a:extLst>
                </a:gridCol>
                <a:gridCol w="645952">
                  <a:extLst>
                    <a:ext uri="{9D8B030D-6E8A-4147-A177-3AD203B41FA5}">
                      <a16:colId xmlns:a16="http://schemas.microsoft.com/office/drawing/2014/main" val="3176242745"/>
                    </a:ext>
                  </a:extLst>
                </a:gridCol>
                <a:gridCol w="813732">
                  <a:extLst>
                    <a:ext uri="{9D8B030D-6E8A-4147-A177-3AD203B41FA5}">
                      <a16:colId xmlns:a16="http://schemas.microsoft.com/office/drawing/2014/main" val="1317708891"/>
                    </a:ext>
                  </a:extLst>
                </a:gridCol>
                <a:gridCol w="1560350">
                  <a:extLst>
                    <a:ext uri="{9D8B030D-6E8A-4147-A177-3AD203B41FA5}">
                      <a16:colId xmlns:a16="http://schemas.microsoft.com/office/drawing/2014/main" val="196051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부품명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부품명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16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Cargo</a:t>
                      </a:r>
                      <a:r>
                        <a:rPr lang="ko-KR" altLang="en-US" dirty="0"/>
                        <a:t> 하우징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엔코더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DC</a:t>
                      </a:r>
                      <a:r>
                        <a:rPr lang="ko-KR" altLang="en-US" dirty="0"/>
                        <a:t>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38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Cargo</a:t>
                      </a:r>
                      <a:r>
                        <a:rPr lang="ko-KR" altLang="en-US" dirty="0"/>
                        <a:t> 프레임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MoonWalker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모터드라이버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10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배송품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Plate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아크릴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바퀴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7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Rocker </a:t>
                      </a:r>
                      <a:r>
                        <a:rPr lang="ko-KR" altLang="en-US" dirty="0"/>
                        <a:t>링크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좌우대칭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육각 어댑터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황동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12mm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82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Bogie </a:t>
                      </a:r>
                      <a:r>
                        <a:rPr lang="ko-KR" altLang="en-US" dirty="0"/>
                        <a:t>링크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좌우대칭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베어링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SUJ2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미스미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75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Intel NUC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미니</a:t>
                      </a:r>
                      <a:r>
                        <a:rPr lang="en-US" altLang="ko-KR" dirty="0"/>
                        <a:t>PC</a:t>
                      </a:r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풀리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텐셔너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미스미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21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LiPo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셀 </a:t>
                      </a:r>
                      <a:r>
                        <a:rPr lang="en-US" altLang="ko-KR" dirty="0"/>
                        <a:t>22.2V</a:t>
                      </a:r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벨트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28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LiPo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셀 </a:t>
                      </a:r>
                      <a:r>
                        <a:rPr lang="en-US" altLang="ko-KR" dirty="0"/>
                        <a:t>11.1V</a:t>
                      </a:r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아두이노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Mega 2560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3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전압 컨버터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24Vto12V</a:t>
                      </a:r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통신 컨버터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RS232-TTL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3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보조배터리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LiPo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NUC</a:t>
                      </a:r>
                      <a:r>
                        <a:rPr lang="ko-KR" altLang="en-US" dirty="0"/>
                        <a:t>용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LIDAR &amp; </a:t>
                      </a:r>
                      <a:r>
                        <a:rPr lang="ko-KR" altLang="en-US" dirty="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47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6~10 </a:t>
                      </a:r>
                      <a:r>
                        <a:rPr lang="ko-KR" altLang="en-US" dirty="0"/>
                        <a:t>고정용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IMU &amp; </a:t>
                      </a:r>
                      <a:r>
                        <a:rPr lang="ko-KR" altLang="en-US" dirty="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562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6F799B-BCB7-700B-D68C-90A3CEA4368E}"/>
              </a:ext>
            </a:extLst>
          </p:cNvPr>
          <p:cNvSpPr txBox="1"/>
          <p:nvPr/>
        </p:nvSpPr>
        <p:spPr>
          <a:xfrm>
            <a:off x="553673" y="6396335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※ </a:t>
            </a:r>
            <a:r>
              <a:rPr lang="ko-KR" altLang="en-US" sz="1200" dirty="0">
                <a:solidFill>
                  <a:schemeClr val="bg1"/>
                </a:solidFill>
              </a:rPr>
              <a:t>알루미늄의 경우 내식성이 필요하여 </a:t>
            </a:r>
            <a:r>
              <a:rPr lang="en-US" altLang="ko-KR" sz="1200" dirty="0">
                <a:solidFill>
                  <a:schemeClr val="bg1"/>
                </a:solidFill>
              </a:rPr>
              <a:t>AL6061 </a:t>
            </a:r>
            <a:r>
              <a:rPr lang="ko-KR" altLang="en-US" sz="1200" dirty="0">
                <a:solidFill>
                  <a:schemeClr val="bg1"/>
                </a:solidFill>
              </a:rPr>
              <a:t>적용을 고려 중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※ 11</a:t>
            </a:r>
            <a:r>
              <a:rPr lang="ko-KR" altLang="en-US" sz="1200" dirty="0">
                <a:solidFill>
                  <a:schemeClr val="bg1"/>
                </a:solidFill>
              </a:rPr>
              <a:t>번은 </a:t>
            </a:r>
            <a:r>
              <a:rPr lang="en-US" altLang="ko-KR" sz="1200" dirty="0">
                <a:solidFill>
                  <a:schemeClr val="bg1"/>
                </a:solidFill>
              </a:rPr>
              <a:t>PLA </a:t>
            </a:r>
            <a:r>
              <a:rPr lang="ko-KR" altLang="en-US" sz="1200" dirty="0">
                <a:solidFill>
                  <a:schemeClr val="bg1"/>
                </a:solidFill>
              </a:rPr>
              <a:t>필라멘트를 이용해 </a:t>
            </a:r>
            <a:r>
              <a:rPr lang="en-US" altLang="ko-KR" sz="1200" dirty="0">
                <a:solidFill>
                  <a:schemeClr val="bg1"/>
                </a:solidFill>
              </a:rPr>
              <a:t>3D </a:t>
            </a:r>
            <a:r>
              <a:rPr lang="ko-KR" altLang="en-US" sz="1200" dirty="0">
                <a:solidFill>
                  <a:schemeClr val="bg1"/>
                </a:solidFill>
              </a:rPr>
              <a:t>프린트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C5480-5737-34E2-F5A6-CEF88F0264DE}"/>
              </a:ext>
            </a:extLst>
          </p:cNvPr>
          <p:cNvSpPr txBox="1"/>
          <p:nvPr/>
        </p:nvSpPr>
        <p:spPr>
          <a:xfrm>
            <a:off x="6059237" y="6396334"/>
            <a:ext cx="531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※ </a:t>
            </a:r>
            <a:r>
              <a:rPr lang="ko-KR" altLang="en-US" sz="1200" dirty="0">
                <a:solidFill>
                  <a:schemeClr val="bg1"/>
                </a:solidFill>
              </a:rPr>
              <a:t>다종의 재질이 적용된 기성부품을 구매 사용하는 경우 복합 재질로 표기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※ </a:t>
            </a:r>
            <a:r>
              <a:rPr lang="ko-KR" altLang="en-US" sz="1200" dirty="0">
                <a:solidFill>
                  <a:schemeClr val="bg1"/>
                </a:solidFill>
              </a:rPr>
              <a:t>볼트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너트 등 단순 조립요소 및 회로 도선은 제외함</a:t>
            </a:r>
          </a:p>
        </p:txBody>
      </p:sp>
    </p:spTree>
    <p:extLst>
      <p:ext uri="{BB962C8B-B14F-4D97-AF65-F5344CB8AC3E}">
        <p14:creationId xmlns:p14="http://schemas.microsoft.com/office/powerpoint/2010/main" val="296294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2EC76F7-BE8E-4EC1-B8A9-05FF7C98E3BE}"/>
              </a:ext>
            </a:extLst>
          </p:cNvPr>
          <p:cNvSpPr txBox="1">
            <a:spLocks/>
          </p:cNvSpPr>
          <p:nvPr/>
        </p:nvSpPr>
        <p:spPr>
          <a:xfrm>
            <a:off x="244548" y="308344"/>
            <a:ext cx="6500037" cy="78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/>
              <a:t>카고</a:t>
            </a:r>
            <a:r>
              <a:rPr lang="ko-KR" altLang="en-US" sz="4000" dirty="0"/>
              <a:t> 내부 플레이트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F8DA7E49-BA06-9F79-2162-A4FCAE9E525A}"/>
              </a:ext>
            </a:extLst>
          </p:cNvPr>
          <p:cNvSpPr txBox="1">
            <a:spLocks/>
          </p:cNvSpPr>
          <p:nvPr/>
        </p:nvSpPr>
        <p:spPr>
          <a:xfrm>
            <a:off x="1307708" y="5310429"/>
            <a:ext cx="9182492" cy="881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00" dirty="0"/>
              <a:t>A</a:t>
            </a:r>
            <a:r>
              <a:rPr lang="ko-KR" altLang="en-US" sz="1900" dirty="0"/>
              <a:t>안 내부에 플레이트를 하나 더 배치하여 음료에서 떨어지게 되는 물이 </a:t>
            </a:r>
            <a:r>
              <a:rPr lang="en-US" altLang="ko-KR" sz="1900" dirty="0"/>
              <a:t>Battery, </a:t>
            </a:r>
            <a:r>
              <a:rPr lang="en-US" altLang="ko-KR" sz="1900" dirty="0" err="1"/>
              <a:t>Nuc</a:t>
            </a:r>
            <a:r>
              <a:rPr lang="ko-KR" altLang="en-US" sz="1900" dirty="0"/>
              <a:t>등의 장비에 직접 닿지 않도록 함</a:t>
            </a:r>
            <a:r>
              <a:rPr lang="en-US" altLang="ko-KR" sz="1900" dirty="0"/>
              <a:t>. </a:t>
            </a:r>
            <a:r>
              <a:rPr lang="ko-KR" altLang="en-US" sz="1900" dirty="0"/>
              <a:t>또한 음료를 고정시키는 </a:t>
            </a:r>
            <a:r>
              <a:rPr lang="ko-KR" altLang="en-US" sz="1900"/>
              <a:t>플레이트를 제거하여 음식을 넣을 공간확보 가능</a:t>
            </a:r>
            <a:endParaRPr lang="ko-KR" altLang="en-US" sz="1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26842-114E-CCD3-DEB4-8F1278BED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56" t="30425" r="28826" b="33602"/>
          <a:stretch/>
        </p:blipFill>
        <p:spPr>
          <a:xfrm>
            <a:off x="791662" y="1337847"/>
            <a:ext cx="4415135" cy="27222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B797F4-B1A2-3B9A-7734-A24EF557F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11" t="34989" r="24684" b="22566"/>
          <a:stretch/>
        </p:blipFill>
        <p:spPr>
          <a:xfrm>
            <a:off x="5345250" y="1337847"/>
            <a:ext cx="5328511" cy="29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6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12B0F-3B6E-6E60-31A0-320248B6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공학적 문제 통합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E9294-D669-E633-6D39-64355DD33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턱 및 경사 극복의 목표를 하향하면서 개별 문제의 의미 축소됨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식음료 안전배송이라는 근본 목표에 집중</a:t>
            </a:r>
            <a:r>
              <a:rPr lang="en-US" altLang="ko-KR" dirty="0"/>
              <a:t>…</a:t>
            </a:r>
            <a:br>
              <a:rPr lang="en-US" altLang="ko-KR" dirty="0"/>
            </a:br>
            <a:r>
              <a:rPr lang="en-US" altLang="ko-KR" dirty="0"/>
              <a:t>Cargo </a:t>
            </a:r>
            <a:r>
              <a:rPr lang="ko-KR" altLang="en-US" dirty="0" err="1"/>
              <a:t>스태빌라이저</a:t>
            </a:r>
            <a:r>
              <a:rPr lang="ko-KR" altLang="en-US" dirty="0"/>
              <a:t> </a:t>
            </a:r>
            <a:r>
              <a:rPr lang="ko-KR" altLang="en-US" dirty="0" err="1"/>
              <a:t>밸런싱으로</a:t>
            </a:r>
            <a:r>
              <a:rPr lang="ko-KR" altLang="en-US" dirty="0"/>
              <a:t> 초점을 모으고자 함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IMU </a:t>
            </a:r>
            <a:r>
              <a:rPr lang="ko-KR" altLang="en-US" dirty="0"/>
              <a:t>통한 정밀한 진동비교는</a:t>
            </a:r>
            <a:r>
              <a:rPr lang="en-US" altLang="ko-KR" dirty="0"/>
              <a:t> </a:t>
            </a:r>
            <a:r>
              <a:rPr lang="ko-KR" altLang="en-US" dirty="0"/>
              <a:t>현시점에서 불가능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링크 최적화는 </a:t>
            </a:r>
            <a:r>
              <a:rPr lang="en-US" altLang="ko-KR" dirty="0"/>
              <a:t>2cm </a:t>
            </a:r>
            <a:r>
              <a:rPr lang="ko-KR" altLang="en-US" dirty="0"/>
              <a:t>턱 극복 성능으로 평가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085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2DD43-D548-852B-8BFB-E037A4ED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모노코크</a:t>
            </a:r>
            <a:r>
              <a:rPr lang="ko-KR" altLang="en-US" dirty="0"/>
              <a:t> → 프레임</a:t>
            </a:r>
            <a:r>
              <a:rPr lang="en-US" altLang="ko-KR" dirty="0"/>
              <a:t>+</a:t>
            </a:r>
            <a:r>
              <a:rPr lang="ko-KR" altLang="en-US" dirty="0"/>
              <a:t>하우징 설계변경</a:t>
            </a:r>
          </a:p>
        </p:txBody>
      </p:sp>
      <p:pic>
        <p:nvPicPr>
          <p:cNvPr id="9" name="그림 8" descr="텍스트, 스크린샷, 전자제품, 디스플레이이(가) 표시된 사진&#10;&#10;자동 생성된 설명">
            <a:extLst>
              <a:ext uri="{FF2B5EF4-FFF2-40B4-BE49-F238E27FC236}">
                <a16:creationId xmlns:a16="http://schemas.microsoft.com/office/drawing/2014/main" id="{01BC4AE2-FEFF-824F-67FC-AABF842FD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0" t="26329" r="27942" b="27433"/>
          <a:stretch/>
        </p:blipFill>
        <p:spPr>
          <a:xfrm>
            <a:off x="4338032" y="1639502"/>
            <a:ext cx="3845739" cy="2337121"/>
          </a:xfrm>
          <a:prstGeom prst="rect">
            <a:avLst/>
          </a:prstGeom>
        </p:spPr>
      </p:pic>
      <p:pic>
        <p:nvPicPr>
          <p:cNvPr id="11" name="그림 10" descr="텍스트, 전자제품, 컴퓨터, 스크린샷이(가) 표시된 사진&#10;&#10;자동 생성된 설명">
            <a:extLst>
              <a:ext uri="{FF2B5EF4-FFF2-40B4-BE49-F238E27FC236}">
                <a16:creationId xmlns:a16="http://schemas.microsoft.com/office/drawing/2014/main" id="{B1C15C8C-BF9C-028A-AC62-EBDD9DEB7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2" t="12887" r="20364" b="11887"/>
          <a:stretch/>
        </p:blipFill>
        <p:spPr>
          <a:xfrm>
            <a:off x="201499" y="2700963"/>
            <a:ext cx="3641824" cy="2505182"/>
          </a:xfrm>
          <a:prstGeom prst="rect">
            <a:avLst/>
          </a:prstGeom>
        </p:spPr>
      </p:pic>
      <p:pic>
        <p:nvPicPr>
          <p:cNvPr id="7" name="그림 6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EABEB265-5F79-EBEE-3BD5-D7C167D445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4" t="14082" r="36758" b="24267"/>
          <a:stretch/>
        </p:blipFill>
        <p:spPr>
          <a:xfrm>
            <a:off x="4338032" y="4066301"/>
            <a:ext cx="3845739" cy="2619260"/>
          </a:xfrm>
          <a:prstGeom prst="rect">
            <a:avLst/>
          </a:prstGeom>
        </p:spPr>
      </p:pic>
      <p:pic>
        <p:nvPicPr>
          <p:cNvPr id="5" name="그림 4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A626C94-799C-A381-BCCD-BDADB07CA2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7" t="19938" r="16949" b="13123"/>
          <a:stretch/>
        </p:blipFill>
        <p:spPr>
          <a:xfrm>
            <a:off x="8348674" y="2643924"/>
            <a:ext cx="3594611" cy="261925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B216EA3-213E-37F8-50BE-15F17E2B9B2A}"/>
              </a:ext>
            </a:extLst>
          </p:cNvPr>
          <p:cNvSpPr/>
          <p:nvPr/>
        </p:nvSpPr>
        <p:spPr>
          <a:xfrm>
            <a:off x="3716238" y="3266699"/>
            <a:ext cx="1013903" cy="1510008"/>
          </a:xfrm>
          <a:prstGeom prst="rightArrow">
            <a:avLst>
              <a:gd name="adj1" fmla="val 43846"/>
              <a:gd name="adj2" fmla="val 65385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47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14EE-1D93-5C6C-F614-AF11105D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</a:t>
            </a:r>
            <a:r>
              <a:rPr lang="en-US" altLang="ko-KR" dirty="0"/>
              <a:t>CAE </a:t>
            </a:r>
            <a:r>
              <a:rPr lang="ko-KR" altLang="en-US" dirty="0"/>
              <a:t>해석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53AF5-EE1F-FADB-E88A-501DF6400475}"/>
              </a:ext>
            </a:extLst>
          </p:cNvPr>
          <p:cNvSpPr txBox="1"/>
          <p:nvPr/>
        </p:nvSpPr>
        <p:spPr>
          <a:xfrm>
            <a:off x="7088769" y="5925234"/>
            <a:ext cx="403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축 베어링 하중까지 부여한 경우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최대응력 </a:t>
            </a:r>
            <a:r>
              <a:rPr lang="en-US" altLang="ko-KR" dirty="0"/>
              <a:t>8.26 MPa, </a:t>
            </a:r>
            <a:r>
              <a:rPr lang="ko-KR" altLang="en-US" dirty="0"/>
              <a:t>변화량 </a:t>
            </a:r>
            <a:r>
              <a:rPr lang="en-US" altLang="ko-KR" dirty="0"/>
              <a:t>0.094mm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6DEDF2-68C9-B8A1-1F5F-B5E441F1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7" t="18091" r="16168" b="32923"/>
          <a:stretch/>
        </p:blipFill>
        <p:spPr>
          <a:xfrm>
            <a:off x="326114" y="1764399"/>
            <a:ext cx="3693147" cy="2336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62EC99-115F-75BE-23F9-D036507D3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0" t="18133" r="15626" b="32070"/>
          <a:stretch/>
        </p:blipFill>
        <p:spPr>
          <a:xfrm>
            <a:off x="2172687" y="3333852"/>
            <a:ext cx="3684730" cy="23364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EE7FE3-135D-1C86-D3A7-B22B10AB28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9" t="18353" r="18936" b="31851"/>
          <a:stretch/>
        </p:blipFill>
        <p:spPr>
          <a:xfrm>
            <a:off x="6231608" y="1764399"/>
            <a:ext cx="3693148" cy="2306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C75712-ACB9-DCF0-41D9-14EF210C150E}"/>
              </a:ext>
            </a:extLst>
          </p:cNvPr>
          <p:cNvSpPr txBox="1"/>
          <p:nvPr/>
        </p:nvSpPr>
        <p:spPr>
          <a:xfrm>
            <a:off x="326114" y="5925234"/>
            <a:ext cx="422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바닥면</a:t>
            </a:r>
            <a:r>
              <a:rPr lang="ko-KR" altLang="en-US" dirty="0"/>
              <a:t> 하중만 고려한 경우</a:t>
            </a:r>
            <a:endParaRPr lang="en-US" altLang="ko-KR" dirty="0"/>
          </a:p>
          <a:p>
            <a:r>
              <a:rPr lang="ko-KR" altLang="en-US" dirty="0"/>
              <a:t>최대응력 </a:t>
            </a:r>
            <a:r>
              <a:rPr lang="en-US" altLang="ko-KR" dirty="0"/>
              <a:t>7.41 MPa, </a:t>
            </a:r>
            <a:r>
              <a:rPr lang="ko-KR" altLang="en-US" dirty="0"/>
              <a:t>변화량 </a:t>
            </a:r>
            <a:r>
              <a:rPr lang="en-US" altLang="ko-KR" dirty="0"/>
              <a:t>0.094mm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085157-F66F-9A22-9AFB-91AE92D7B8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7" t="19205" r="18400" b="32233"/>
          <a:stretch/>
        </p:blipFill>
        <p:spPr>
          <a:xfrm>
            <a:off x="7765624" y="3333852"/>
            <a:ext cx="4030270" cy="24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ADB7C-7EDC-EEC7-B73A-D734CD27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및 </a:t>
            </a:r>
            <a:r>
              <a:rPr lang="ko-KR" altLang="en-US" dirty="0" err="1"/>
              <a:t>문워커</a:t>
            </a:r>
            <a:r>
              <a:rPr lang="en-US" altLang="ko-KR" dirty="0"/>
              <a:t> </a:t>
            </a:r>
            <a:r>
              <a:rPr lang="ko-KR" altLang="en-US" dirty="0"/>
              <a:t>제어 현상보고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B007D4-ABC5-85BB-B67E-62813484E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아두이노를</a:t>
            </a:r>
            <a:r>
              <a:rPr lang="ko-KR" altLang="en-US" dirty="0"/>
              <a:t> 통한 시리얼통신 직접명령은 통신장애만 없으면</a:t>
            </a:r>
            <a:br>
              <a:rPr lang="en-US" altLang="ko-KR" dirty="0"/>
            </a:br>
            <a:r>
              <a:rPr lang="ko-KR" altLang="en-US" dirty="0"/>
              <a:t>정상적으로 </a:t>
            </a:r>
            <a:r>
              <a:rPr lang="en-US" altLang="ko-KR" dirty="0"/>
              <a:t>4</a:t>
            </a:r>
            <a:r>
              <a:rPr lang="ko-KR" altLang="en-US" dirty="0"/>
              <a:t>륜 모두 동시 </a:t>
            </a:r>
            <a:r>
              <a:rPr lang="ko-KR" altLang="en-US" dirty="0" err="1"/>
              <a:t>동속</a:t>
            </a:r>
            <a:r>
              <a:rPr lang="ko-KR" altLang="en-US" dirty="0"/>
              <a:t> 제어 가능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ROS</a:t>
            </a:r>
            <a:r>
              <a:rPr lang="ko-KR" altLang="en-US" dirty="0"/>
              <a:t> 패키지를 통한 명령은 </a:t>
            </a:r>
            <a:r>
              <a:rPr lang="en-US" altLang="ko-KR" dirty="0" err="1"/>
              <a:t>TeleOP</a:t>
            </a:r>
            <a:r>
              <a:rPr lang="ko-KR" altLang="en-US" dirty="0"/>
              <a:t>와 </a:t>
            </a:r>
            <a:r>
              <a:rPr lang="en-US" altLang="ko-KR" dirty="0"/>
              <a:t>SLAM </a:t>
            </a:r>
            <a:r>
              <a:rPr lang="ko-KR" altLang="en-US" dirty="0"/>
              <a:t>모두 모터에 명령</a:t>
            </a:r>
            <a:br>
              <a:rPr lang="en-US" altLang="ko-KR" dirty="0"/>
            </a:br>
            <a:r>
              <a:rPr lang="ko-KR" altLang="en-US" dirty="0" err="1"/>
              <a:t>제각각으로</a:t>
            </a:r>
            <a:r>
              <a:rPr lang="ko-KR" altLang="en-US" dirty="0"/>
              <a:t> 입력되어 따로 작동함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회로적으로 동일명령을 강제했는데도 해결되지 않음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문제가 심해 </a:t>
            </a:r>
            <a:r>
              <a:rPr lang="en-US" altLang="ko-KR" dirty="0"/>
              <a:t>ROS </a:t>
            </a:r>
            <a:r>
              <a:rPr lang="ko-KR" altLang="en-US" dirty="0"/>
              <a:t>레거시 코드 전면재해석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261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F7EB229-F18C-2E0B-043D-256D9D6F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20110008 </a:t>
            </a:r>
            <a:r>
              <a:rPr lang="ko-KR" altLang="en-US" sz="4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석영선</a:t>
            </a:r>
            <a:endParaRPr lang="ko-KR" altLang="en-US" sz="40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AAFD6C-BC05-DD7D-A6A8-8A0253E64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tx1"/>
                </a:solidFill>
              </a:rPr>
              <a:t>제어 </a:t>
            </a:r>
            <a:r>
              <a:rPr lang="en-US" altLang="ko-KR" sz="3200" dirty="0">
                <a:solidFill>
                  <a:schemeClr val="tx1"/>
                </a:solidFill>
              </a:rPr>
              <a:t>– ROS </a:t>
            </a:r>
            <a:r>
              <a:rPr lang="ko-KR" altLang="en-US" sz="3200" dirty="0">
                <a:solidFill>
                  <a:schemeClr val="tx1"/>
                </a:solidFill>
              </a:rPr>
              <a:t>및 </a:t>
            </a:r>
            <a:r>
              <a:rPr lang="en-US" altLang="ko-KR" sz="3200" dirty="0">
                <a:solidFill>
                  <a:schemeClr val="tx1"/>
                </a:solidFill>
              </a:rPr>
              <a:t>Arduino</a:t>
            </a:r>
            <a:r>
              <a:rPr lang="ko-KR" altLang="en-US" sz="3200" dirty="0">
                <a:solidFill>
                  <a:schemeClr val="tx1"/>
                </a:solidFill>
              </a:rPr>
              <a:t> 프로그램</a:t>
            </a:r>
          </a:p>
        </p:txBody>
      </p:sp>
    </p:spTree>
    <p:extLst>
      <p:ext uri="{BB962C8B-B14F-4D97-AF65-F5344CB8AC3E}">
        <p14:creationId xmlns:p14="http://schemas.microsoft.com/office/powerpoint/2010/main" val="3425245162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621</TotalTime>
  <Words>1221</Words>
  <Application>Microsoft Office PowerPoint</Application>
  <PresentationFormat>와이드스크린</PresentationFormat>
  <Paragraphs>322</Paragraphs>
  <Slides>40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맑은 고딕</vt:lpstr>
      <vt:lpstr>Arial</vt:lpstr>
      <vt:lpstr>Calibri</vt:lpstr>
      <vt:lpstr>Calibri Light</vt:lpstr>
      <vt:lpstr>Cambria Math</vt:lpstr>
      <vt:lpstr>Wingdings</vt:lpstr>
      <vt:lpstr>추억</vt:lpstr>
      <vt:lpstr>2023 Capstone Project  실내외 식음료 배송 AMR</vt:lpstr>
      <vt:lpstr>16100142 송종헌</vt:lpstr>
      <vt:lpstr>PowerPoint 프레젠테이션</vt:lpstr>
      <vt:lpstr>전체 구성품 BOM </vt:lpstr>
      <vt:lpstr>공학적 문제 통합</vt:lpstr>
      <vt:lpstr>모노코크 → 프레임+하우징 설계변경</vt:lpstr>
      <vt:lpstr>프레임 CAE 해석</vt:lpstr>
      <vt:lpstr>ROS 및 문워커 제어 현상보고</vt:lpstr>
      <vt:lpstr>20110008 석영선</vt:lpstr>
      <vt:lpstr>통신 관련 이슈</vt:lpstr>
      <vt:lpstr>카고 제어</vt:lpstr>
      <vt:lpstr>Information Layer</vt:lpstr>
      <vt:lpstr>Info Layer</vt:lpstr>
      <vt:lpstr>현재 발생한 이슈</vt:lpstr>
      <vt:lpstr>18100051 김민재</vt:lpstr>
      <vt:lpstr>PowerPoint 프레젠테이션</vt:lpstr>
      <vt:lpstr>PowerPoint 프레젠테이션</vt:lpstr>
      <vt:lpstr>최적의 링크 길이 구하기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20100055 김강현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실내외 식음료 배송 AMR</dc:title>
  <dc:creator>송 종헌</dc:creator>
  <cp:lastModifiedBy>석영선</cp:lastModifiedBy>
  <cp:revision>9</cp:revision>
  <dcterms:created xsi:type="dcterms:W3CDTF">2023-05-11T16:16:43Z</dcterms:created>
  <dcterms:modified xsi:type="dcterms:W3CDTF">2023-05-23T21:27:42Z</dcterms:modified>
</cp:coreProperties>
</file>